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5765800" cy="3244850"/>
  <p:notesSz cx="5765800" cy="3244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8E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63" d="100"/>
          <a:sy n="163" d="100"/>
        </p:scale>
        <p:origin x="87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986" y="236849"/>
            <a:ext cx="4010660" cy="288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668E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78105">
              <a:lnSpc>
                <a:spcPts val="675"/>
              </a:lnSpc>
            </a:pPr>
            <a:fld id="{81D60167-4931-47E6-BA6A-407CBD079E47}" type="slidenum">
              <a:rPr dirty="0"/>
              <a:t>‹#›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668E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78105">
              <a:lnSpc>
                <a:spcPts val="675"/>
              </a:lnSpc>
            </a:pPr>
            <a:fld id="{81D60167-4931-47E6-BA6A-407CBD079E47}" type="slidenum">
              <a:rPr dirty="0"/>
              <a:t>‹#›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668E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88290" y="746315"/>
            <a:ext cx="2508123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9387" y="746315"/>
            <a:ext cx="2508123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78105">
              <a:lnSpc>
                <a:spcPts val="675"/>
              </a:lnSpc>
            </a:pPr>
            <a:fld id="{81D60167-4931-47E6-BA6A-407CBD079E47}" type="slidenum">
              <a:rPr dirty="0"/>
              <a:t>‹#›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668E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78105">
              <a:lnSpc>
                <a:spcPts val="675"/>
              </a:lnSpc>
            </a:pPr>
            <a:fld id="{81D60167-4931-47E6-BA6A-407CBD079E47}" type="slidenum">
              <a:rPr dirty="0"/>
              <a:t>‹#›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78105">
              <a:lnSpc>
                <a:spcPts val="675"/>
              </a:lnSpc>
            </a:pPr>
            <a:fld id="{81D60167-4931-47E6-BA6A-407CBD079E47}" type="slidenum">
              <a:rPr dirty="0"/>
              <a:t>‹#›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7"/>
            <a:ext cx="5759622" cy="323978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986" y="236849"/>
            <a:ext cx="4998720" cy="288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668E2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26808" y="880780"/>
            <a:ext cx="5011420" cy="15678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12689" y="3125241"/>
            <a:ext cx="279730" cy="102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78105">
              <a:lnSpc>
                <a:spcPts val="675"/>
              </a:lnSpc>
            </a:pPr>
            <a:fld id="{81D60167-4931-47E6-BA6A-407CBD079E47}" type="slidenum">
              <a:rPr dirty="0"/>
              <a:t>‹#›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5.xml"/><Relationship Id="rId4" Type="http://schemas.openxmlformats.org/officeDocument/2006/relationships/slide" Target="slide3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5.xml"/><Relationship Id="rId4" Type="http://schemas.openxmlformats.org/officeDocument/2006/relationships/slide" Target="slide3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v7labs.com/blog/cross-entropy-loss-guid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v7labs.com/blog/cross-entropy-loss-guide" TargetMode="Externa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isafetybook.com/textbook/deep-learnin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medium.com/data-science-365/overview-of-a-neural-networks-learning-process-61690a502fa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5.xml"/><Relationship Id="rId4" Type="http://schemas.openxmlformats.org/officeDocument/2006/relationships/slide" Target="slide3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picsellia.com/post/the-confusion-matrix-in-computer-vision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icsellia.com/post/the-confusion-matrix-in-computer-vision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v7labs.com/blog/confusion-matrix-guide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v7labs.com/blog/confusion-matrix-guide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icsellia.com/post/the-confusion-matrix-in-computer-vision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v7labs.com/blog/confusion-matrix-guide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5.xml"/><Relationship Id="rId4" Type="http://schemas.openxmlformats.org/officeDocument/2006/relationships/slide" Target="sl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Y.%20Lecun%2C%20L.%20Bottou%2C%20Y.%20Bengio%20and%20P.%20Haffner%2C%20Gradient-based%20learning%20applied%20to%20document%20recognition%2C%20in%20Proceedings%20of%20the%20IEEE%2C%20vol.%2086%2C%20no.%2011%2C%20pp.%202278-2324%2C%201998" TargetMode="External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" Target="slide32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omidl.com/deep-learning/introduction-to-alexnet-architecture/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ubmed.ncbi.nlm.nih.gov/29084154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log.roboflow.com/guide-to-yolo-models/" TargetMode="External"/><Relationship Id="rId4" Type="http://schemas.openxmlformats.org/officeDocument/2006/relationships/hyperlink" Target="https://arxiv.org/abs/1506.02640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researchgate.net/publication/371136193_Real-time_Object_Detection_YOLOv1_Re-Implementation_in_PyTorch/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v7labs.com/blog/image-annotation-guide" TargetMode="External"/><Relationship Id="rId13" Type="http://schemas.openxmlformats.org/officeDocument/2006/relationships/hyperlink" Target="https://towardsdatascience.com/convolutional-neural-networks-explained-9cc5188c4939" TargetMode="External"/><Relationship Id="rId3" Type="http://schemas.openxmlformats.org/officeDocument/2006/relationships/hyperlink" Target="https://www.aisafetybook.com/textbook/deep-learning/" TargetMode="External"/><Relationship Id="rId7" Type="http://schemas.openxmlformats.org/officeDocument/2006/relationships/hyperlink" Target="https://muneebsa.medium.com/deep-learning-101-lesson-18-image-data-in-machine-vision-d2e07afa1c36" TargetMode="External"/><Relationship Id="rId12" Type="http://schemas.openxmlformats.org/officeDocument/2006/relationships/hyperlink" Target="https://www.geeksforgeeks.org/convolutional-neural-network-cnn-architectures/" TargetMode="External"/><Relationship Id="rId2" Type="http://schemas.openxmlformats.org/officeDocument/2006/relationships/hyperlink" Target="https://www.geeksforgeeks.org/introduction-convolution-neural-network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aedsayad.com/artificial_neural_network_bkp.htm" TargetMode="External"/><Relationship Id="rId11" Type="http://schemas.openxmlformats.org/officeDocument/2006/relationships/hyperlink" Target="https://www.v7labs.com/blog/confusion-matrix-guide" TargetMode="External"/><Relationship Id="rId5" Type="http://schemas.openxmlformats.org/officeDocument/2006/relationships/hyperlink" Target="http://neuralnetworksanddeeplearning.com/" TargetMode="External"/><Relationship Id="rId10" Type="http://schemas.openxmlformats.org/officeDocument/2006/relationships/hyperlink" Target="https://www.v7labs.com/blog/cross-entropy-loss-guide" TargetMode="External"/><Relationship Id="rId4" Type="http://schemas.openxmlformats.org/officeDocument/2006/relationships/hyperlink" Target="https://www.geeksforgeeks.org/deep-learning-tutorial/" TargetMode="External"/><Relationship Id="rId9" Type="http://schemas.openxmlformats.org/officeDocument/2006/relationships/hyperlink" Target="https://www.cloudfactory.com/image-annotation-guide" TargetMode="Externa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"/>
            <a:ext cx="5759622" cy="323978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33552" y="98425"/>
            <a:ext cx="2522220" cy="7829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450" b="1" dirty="0">
                <a:latin typeface="Arial"/>
                <a:cs typeface="Arial"/>
              </a:rPr>
              <a:t>Neural</a:t>
            </a:r>
            <a:r>
              <a:rPr sz="2450" b="1" spc="70" dirty="0">
                <a:latin typeface="Arial"/>
                <a:cs typeface="Arial"/>
              </a:rPr>
              <a:t> </a:t>
            </a:r>
            <a:r>
              <a:rPr sz="2450" b="1" spc="-50" dirty="0">
                <a:latin typeface="Arial"/>
                <a:cs typeface="Arial"/>
              </a:rPr>
              <a:t>Networks.</a:t>
            </a:r>
            <a:endParaRPr sz="2450" dirty="0">
              <a:latin typeface="Arial"/>
              <a:cs typeface="Arial"/>
            </a:endParaRPr>
          </a:p>
          <a:p>
            <a:pPr marL="271780">
              <a:lnSpc>
                <a:spcPct val="100000"/>
              </a:lnSpc>
              <a:spcBef>
                <a:spcPts val="50"/>
              </a:spcBef>
            </a:pPr>
            <a:r>
              <a:rPr sz="2450" b="1" dirty="0">
                <a:latin typeface="Arial"/>
                <a:cs typeface="Arial"/>
              </a:rPr>
              <a:t>Deep</a:t>
            </a:r>
            <a:r>
              <a:rPr sz="2450" b="1" spc="105" dirty="0">
                <a:latin typeface="Arial"/>
                <a:cs typeface="Arial"/>
              </a:rPr>
              <a:t> </a:t>
            </a:r>
            <a:r>
              <a:rPr sz="2450" b="1" spc="-10" dirty="0">
                <a:latin typeface="Arial"/>
                <a:cs typeface="Arial"/>
              </a:rPr>
              <a:t>Learning</a:t>
            </a:r>
            <a:endParaRPr sz="245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05">
              <a:lnSpc>
                <a:spcPts val="675"/>
              </a:lnSpc>
            </a:pPr>
            <a:fld id="{81D60167-4931-47E6-BA6A-407CBD079E47}" type="slidenum">
              <a:rPr dirty="0"/>
              <a:t>1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3752" y="1985453"/>
            <a:ext cx="2192020" cy="9988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1100" dirty="0">
                <a:latin typeface="Tahoma"/>
                <a:cs typeface="Tahoma"/>
              </a:rPr>
              <a:t>Kristina</a:t>
            </a:r>
            <a:r>
              <a:rPr sz="1100" spc="-40" dirty="0">
                <a:latin typeface="Tahoma"/>
                <a:cs typeface="Tahoma"/>
              </a:rPr>
              <a:t> </a:t>
            </a:r>
            <a:r>
              <a:rPr sz="1100" spc="-30" dirty="0">
                <a:latin typeface="Tahoma"/>
                <a:cs typeface="Tahoma"/>
              </a:rPr>
              <a:t>Sutiene</a:t>
            </a:r>
            <a:r>
              <a:rPr sz="1100" spc="-35" dirty="0">
                <a:latin typeface="Tahoma"/>
                <a:cs typeface="Tahoma"/>
              </a:rPr>
              <a:t> and </a:t>
            </a:r>
            <a:r>
              <a:rPr sz="1100" spc="-20" dirty="0">
                <a:latin typeface="Tahoma"/>
                <a:cs typeface="Tahoma"/>
              </a:rPr>
              <a:t>Liepa</a:t>
            </a:r>
            <a:r>
              <a:rPr sz="1100" spc="-3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Bikulciene</a:t>
            </a:r>
            <a:endParaRPr sz="1100">
              <a:latin typeface="Tahoma"/>
              <a:cs typeface="Tahoma"/>
            </a:endParaRPr>
          </a:p>
          <a:p>
            <a:pPr marL="229235" marR="221615" algn="ctr">
              <a:lnSpc>
                <a:spcPts val="2580"/>
              </a:lnSpc>
              <a:spcBef>
                <a:spcPts val="315"/>
              </a:spcBef>
            </a:pPr>
            <a:r>
              <a:rPr sz="1000" spc="-20" dirty="0">
                <a:latin typeface="Tahoma"/>
                <a:cs typeface="Tahoma"/>
              </a:rPr>
              <a:t>Kaunas</a:t>
            </a:r>
            <a:r>
              <a:rPr sz="1000" spc="-25" dirty="0">
                <a:latin typeface="Tahoma"/>
                <a:cs typeface="Tahoma"/>
              </a:rPr>
              <a:t> University</a:t>
            </a:r>
            <a:r>
              <a:rPr sz="1000" spc="-1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of</a:t>
            </a:r>
            <a:r>
              <a:rPr sz="1000" spc="-20" dirty="0">
                <a:latin typeface="Tahoma"/>
                <a:cs typeface="Tahoma"/>
              </a:rPr>
              <a:t> </a:t>
            </a:r>
            <a:r>
              <a:rPr sz="1000" spc="-40" dirty="0">
                <a:latin typeface="Tahoma"/>
                <a:cs typeface="Tahoma"/>
              </a:rPr>
              <a:t>Technology </a:t>
            </a:r>
            <a:r>
              <a:rPr sz="1000" spc="-30" dirty="0">
                <a:latin typeface="Tahoma"/>
                <a:cs typeface="Tahoma"/>
              </a:rPr>
              <a:t>Athens,</a:t>
            </a:r>
            <a:r>
              <a:rPr sz="1000" spc="-15" dirty="0">
                <a:latin typeface="Tahoma"/>
                <a:cs typeface="Tahoma"/>
              </a:rPr>
              <a:t> </a:t>
            </a:r>
            <a:r>
              <a:rPr sz="1000" spc="-10" dirty="0">
                <a:latin typeface="Tahoma"/>
                <a:cs typeface="Tahoma"/>
              </a:rPr>
              <a:t>Greece</a:t>
            </a:r>
            <a:endParaRPr sz="1000">
              <a:latin typeface="Tahoma"/>
              <a:cs typeface="Tahoma"/>
            </a:endParaRPr>
          </a:p>
          <a:p>
            <a:pPr marL="635" algn="ctr">
              <a:lnSpc>
                <a:spcPts val="880"/>
              </a:lnSpc>
            </a:pPr>
            <a:r>
              <a:rPr sz="1000" dirty="0">
                <a:latin typeface="Tahoma"/>
                <a:cs typeface="Tahoma"/>
              </a:rPr>
              <a:t>Nov</a:t>
            </a:r>
            <a:r>
              <a:rPr sz="1000" spc="-30" dirty="0">
                <a:latin typeface="Tahoma"/>
                <a:cs typeface="Tahoma"/>
              </a:rPr>
              <a:t> </a:t>
            </a:r>
            <a:r>
              <a:rPr sz="1000" spc="-55" dirty="0">
                <a:latin typeface="Tahoma"/>
                <a:cs typeface="Tahoma"/>
              </a:rPr>
              <a:t>18-</a:t>
            </a:r>
            <a:r>
              <a:rPr sz="1000" spc="-30" dirty="0">
                <a:latin typeface="Tahoma"/>
                <a:cs typeface="Tahoma"/>
              </a:rPr>
              <a:t>22,</a:t>
            </a:r>
            <a:r>
              <a:rPr sz="1000" spc="-20" dirty="0">
                <a:latin typeface="Tahoma"/>
                <a:cs typeface="Tahoma"/>
              </a:rPr>
              <a:t> 2024</a:t>
            </a:r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986" y="236849"/>
            <a:ext cx="652145" cy="2882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00" spc="-25" dirty="0">
                <a:solidFill>
                  <a:srgbClr val="668E22"/>
                </a:solidFill>
                <a:latin typeface="Calibri"/>
                <a:cs typeface="Calibri"/>
              </a:rPr>
              <a:t>Outline</a:t>
            </a:r>
            <a:endParaRPr sz="17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05">
              <a:lnSpc>
                <a:spcPts val="675"/>
              </a:lnSpc>
            </a:pPr>
            <a:fld id="{81D60167-4931-47E6-BA6A-407CBD079E47}" type="slidenum">
              <a:rPr dirty="0"/>
              <a:t>2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7294" y="1030348"/>
            <a:ext cx="1715770" cy="11398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40" dirty="0">
                <a:solidFill>
                  <a:srgbClr val="668E22"/>
                </a:solidFill>
                <a:latin typeface="Tahoma"/>
                <a:cs typeface="Tahoma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Training </a:t>
            </a:r>
            <a:r>
              <a:rPr sz="1200" spc="-55" dirty="0">
                <a:solidFill>
                  <a:srgbClr val="668E22"/>
                </a:solidFill>
                <a:latin typeface="Tahoma"/>
                <a:cs typeface="Tahoma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r>
              <a:rPr sz="1200" spc="-35" dirty="0">
                <a:solidFill>
                  <a:srgbClr val="668E22"/>
                </a:solidFill>
                <a:latin typeface="Tahoma"/>
                <a:cs typeface="Tahoma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spc="-10" dirty="0">
                <a:solidFill>
                  <a:srgbClr val="668E22"/>
                </a:solidFill>
                <a:latin typeface="Tahoma"/>
                <a:cs typeface="Tahoma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Inference</a:t>
            </a:r>
            <a:endParaRPr sz="1200" dirty="0">
              <a:solidFill>
                <a:srgbClr val="668E22"/>
              </a:solidFill>
              <a:latin typeface="Tahoma"/>
              <a:cs typeface="Tahoma"/>
            </a:endParaRPr>
          </a:p>
          <a:p>
            <a:pPr marL="12700" marR="5080">
              <a:lnSpc>
                <a:spcPct val="281600"/>
              </a:lnSpc>
            </a:pPr>
            <a:r>
              <a:rPr sz="1200" spc="-10" dirty="0">
                <a:solidFill>
                  <a:srgbClr val="668E22"/>
                </a:solidFill>
                <a:latin typeface="Tahoma"/>
                <a:cs typeface="Tahoma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</a:t>
            </a:r>
            <a:r>
              <a:rPr sz="1200" dirty="0">
                <a:solidFill>
                  <a:srgbClr val="668E22"/>
                </a:solidFill>
                <a:latin typeface="Tahoma"/>
                <a:cs typeface="Tahoma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spc="-75" dirty="0">
                <a:solidFill>
                  <a:srgbClr val="668E22"/>
                </a:solidFill>
                <a:latin typeface="Tahoma"/>
                <a:cs typeface="Tahoma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performance</a:t>
            </a:r>
            <a:r>
              <a:rPr sz="1200" dirty="0">
                <a:solidFill>
                  <a:srgbClr val="668E22"/>
                </a:solidFill>
                <a:latin typeface="Tahoma"/>
                <a:cs typeface="Tahoma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spc="-55" dirty="0">
                <a:solidFill>
                  <a:srgbClr val="668E22"/>
                </a:solidFill>
                <a:latin typeface="Tahoma"/>
                <a:cs typeface="Tahoma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metrics</a:t>
            </a:r>
            <a:r>
              <a:rPr sz="1200" spc="-55" dirty="0">
                <a:solidFill>
                  <a:srgbClr val="668E22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668E22"/>
                </a:solidFill>
                <a:latin typeface="Tahoma"/>
                <a:cs typeface="Tahoma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Key</a:t>
            </a:r>
            <a:r>
              <a:rPr sz="1200" spc="-5" dirty="0">
                <a:solidFill>
                  <a:srgbClr val="668E22"/>
                </a:solidFill>
                <a:latin typeface="Tahoma"/>
                <a:cs typeface="Tahoma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dirty="0">
                <a:solidFill>
                  <a:srgbClr val="668E22"/>
                </a:solidFill>
                <a:latin typeface="Tahoma"/>
                <a:cs typeface="Tahoma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CNN </a:t>
            </a:r>
            <a:r>
              <a:rPr sz="1200" spc="-10" dirty="0">
                <a:solidFill>
                  <a:srgbClr val="668E22"/>
                </a:solidFill>
                <a:latin typeface="Tahoma"/>
                <a:cs typeface="Tahoma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architectures</a:t>
            </a:r>
            <a:endParaRPr sz="1200" dirty="0">
              <a:solidFill>
                <a:srgbClr val="668E22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986" y="236849"/>
            <a:ext cx="1560195" cy="2882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00" dirty="0">
                <a:solidFill>
                  <a:srgbClr val="668E22"/>
                </a:solidFill>
                <a:latin typeface="Calibri"/>
                <a:cs typeface="Calibri"/>
              </a:rPr>
              <a:t>Table</a:t>
            </a:r>
            <a:r>
              <a:rPr sz="1700" spc="40" dirty="0">
                <a:solidFill>
                  <a:srgbClr val="668E22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668E22"/>
                </a:solidFill>
                <a:latin typeface="Calibri"/>
                <a:cs typeface="Calibri"/>
              </a:rPr>
              <a:t>of</a:t>
            </a:r>
            <a:r>
              <a:rPr sz="1700" spc="40" dirty="0">
                <a:solidFill>
                  <a:srgbClr val="668E22"/>
                </a:solidFill>
                <a:latin typeface="Calibri"/>
                <a:cs typeface="Calibri"/>
              </a:rPr>
              <a:t> </a:t>
            </a:r>
            <a:r>
              <a:rPr sz="1700" spc="-30" dirty="0">
                <a:solidFill>
                  <a:srgbClr val="668E22"/>
                </a:solidFill>
                <a:latin typeface="Calibri"/>
                <a:cs typeface="Calibri"/>
              </a:rPr>
              <a:t>Contents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05">
              <a:lnSpc>
                <a:spcPts val="675"/>
              </a:lnSpc>
            </a:pPr>
            <a:fld id="{81D60167-4931-47E6-BA6A-407CBD079E47}" type="slidenum">
              <a:rPr dirty="0"/>
              <a:t>3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7294" y="1030348"/>
            <a:ext cx="1715770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b="1" spc="-40" dirty="0">
                <a:solidFill>
                  <a:srgbClr val="668E22"/>
                </a:solidFill>
                <a:latin typeface="Tahoma"/>
                <a:cs typeface="Tahoma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Training </a:t>
            </a:r>
            <a:r>
              <a:rPr sz="1200" b="1" spc="-55" dirty="0">
                <a:solidFill>
                  <a:srgbClr val="668E22"/>
                </a:solidFill>
                <a:latin typeface="Tahoma"/>
                <a:cs typeface="Tahoma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r>
              <a:rPr sz="1200" b="1" spc="-35" dirty="0">
                <a:solidFill>
                  <a:srgbClr val="668E22"/>
                </a:solidFill>
                <a:latin typeface="Tahoma"/>
                <a:cs typeface="Tahoma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b="1" spc="-75" dirty="0">
                <a:solidFill>
                  <a:srgbClr val="668E22"/>
                </a:solidFill>
                <a:latin typeface="Tahoma"/>
                <a:cs typeface="Tahoma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Inference</a:t>
            </a:r>
            <a:endParaRPr sz="1200" b="1" dirty="0">
              <a:solidFill>
                <a:srgbClr val="668E22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294" y="1545320"/>
            <a:ext cx="1715770" cy="7226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10" dirty="0">
                <a:solidFill>
                  <a:srgbClr val="668E22"/>
                </a:solidFill>
                <a:latin typeface="Tahoma"/>
                <a:cs typeface="Tahoma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</a:t>
            </a:r>
            <a:r>
              <a:rPr sz="1200" dirty="0">
                <a:solidFill>
                  <a:srgbClr val="668E22"/>
                </a:solidFill>
                <a:latin typeface="Tahoma"/>
                <a:cs typeface="Tahoma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spc="-75" dirty="0">
                <a:solidFill>
                  <a:srgbClr val="668E22"/>
                </a:solidFill>
                <a:latin typeface="Tahoma"/>
                <a:cs typeface="Tahoma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performance</a:t>
            </a:r>
            <a:r>
              <a:rPr sz="1200" dirty="0">
                <a:solidFill>
                  <a:srgbClr val="668E22"/>
                </a:solidFill>
                <a:latin typeface="Tahoma"/>
                <a:cs typeface="Tahoma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spc="-40" dirty="0">
                <a:solidFill>
                  <a:srgbClr val="668E22"/>
                </a:solidFill>
                <a:latin typeface="Tahoma"/>
                <a:cs typeface="Tahoma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metrics</a:t>
            </a:r>
            <a:endParaRPr sz="1200" dirty="0">
              <a:solidFill>
                <a:srgbClr val="668E22"/>
              </a:solidFill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165"/>
              </a:spcBef>
            </a:pPr>
            <a:endParaRPr sz="1200" dirty="0">
              <a:solidFill>
                <a:srgbClr val="668E22"/>
              </a:solidFill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668E22"/>
                </a:solidFill>
                <a:latin typeface="Tahoma"/>
                <a:cs typeface="Tahoma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Key</a:t>
            </a:r>
            <a:r>
              <a:rPr sz="1200" spc="-5" dirty="0">
                <a:solidFill>
                  <a:srgbClr val="668E22"/>
                </a:solidFill>
                <a:latin typeface="Tahoma"/>
                <a:cs typeface="Tahoma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dirty="0">
                <a:solidFill>
                  <a:srgbClr val="668E22"/>
                </a:solidFill>
                <a:latin typeface="Tahoma"/>
                <a:cs typeface="Tahoma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CNN </a:t>
            </a:r>
            <a:r>
              <a:rPr sz="1200" spc="-10" dirty="0">
                <a:solidFill>
                  <a:srgbClr val="668E22"/>
                </a:solidFill>
                <a:latin typeface="Tahoma"/>
                <a:cs typeface="Tahoma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architectures</a:t>
            </a:r>
            <a:endParaRPr sz="1200" dirty="0">
              <a:solidFill>
                <a:srgbClr val="668E22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86" y="236849"/>
            <a:ext cx="499872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Training</a:t>
            </a:r>
            <a:r>
              <a:rPr spc="4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r>
              <a:rPr spc="5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6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Inference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05">
              <a:lnSpc>
                <a:spcPts val="675"/>
              </a:lnSpc>
            </a:pPr>
            <a:fld id="{81D60167-4931-47E6-BA6A-407CBD079E47}" type="slidenum">
              <a:rPr dirty="0"/>
              <a:t>4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6808" y="831771"/>
            <a:ext cx="4986655" cy="168211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230504" marR="30480" indent="-193040">
              <a:lnSpc>
                <a:spcPts val="1350"/>
              </a:lnSpc>
              <a:spcBef>
                <a:spcPts val="21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79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40" dirty="0">
                <a:solidFill>
                  <a:srgbClr val="FF6600"/>
                </a:solidFill>
                <a:latin typeface="Tahoma"/>
                <a:cs typeface="Tahoma"/>
              </a:rPr>
              <a:t>Training</a:t>
            </a:r>
            <a:r>
              <a:rPr sz="1200" spc="-2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is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process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through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which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model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70" dirty="0">
                <a:solidFill>
                  <a:srgbClr val="FF6600"/>
                </a:solidFill>
                <a:latin typeface="Tahoma"/>
                <a:cs typeface="Tahoma"/>
              </a:rPr>
              <a:t>learns</a:t>
            </a:r>
            <a:r>
              <a:rPr sz="1200" spc="-2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45" dirty="0">
                <a:solidFill>
                  <a:srgbClr val="FF6600"/>
                </a:solidFill>
                <a:latin typeface="Tahoma"/>
                <a:cs typeface="Tahoma"/>
              </a:rPr>
              <a:t>from</a:t>
            </a:r>
            <a:r>
              <a:rPr sz="1200" spc="-3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6600"/>
                </a:solidFill>
                <a:latin typeface="Tahoma"/>
                <a:cs typeface="Tahoma"/>
              </a:rPr>
              <a:t>data</a:t>
            </a:r>
            <a:r>
              <a:rPr sz="1200" spc="-10" dirty="0">
                <a:latin typeface="Tahoma"/>
                <a:cs typeface="Tahoma"/>
              </a:rPr>
              <a:t>.</a:t>
            </a:r>
            <a:r>
              <a:rPr sz="1200" spc="9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During </a:t>
            </a:r>
            <a:r>
              <a:rPr sz="1200" spc="-35" dirty="0">
                <a:latin typeface="Tahoma"/>
                <a:cs typeface="Tahoma"/>
              </a:rPr>
              <a:t>training,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model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processes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data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and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55" dirty="0">
                <a:solidFill>
                  <a:srgbClr val="FF6600"/>
                </a:solidFill>
                <a:latin typeface="Tahoma"/>
                <a:cs typeface="Tahoma"/>
              </a:rPr>
              <a:t>incrementally</a:t>
            </a:r>
            <a:r>
              <a:rPr sz="1200" spc="-1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60" dirty="0">
                <a:solidFill>
                  <a:srgbClr val="FF6600"/>
                </a:solidFill>
                <a:latin typeface="Tahoma"/>
                <a:cs typeface="Tahoma"/>
              </a:rPr>
              <a:t>adjusts</a:t>
            </a:r>
            <a:r>
              <a:rPr sz="1200" spc="-1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FF6600"/>
                </a:solidFill>
                <a:latin typeface="Tahoma"/>
                <a:cs typeface="Tahoma"/>
              </a:rPr>
              <a:t>its</a:t>
            </a:r>
            <a:r>
              <a:rPr sz="1200" spc="-1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70" dirty="0">
                <a:solidFill>
                  <a:srgbClr val="FF6600"/>
                </a:solidFill>
                <a:latin typeface="Tahoma"/>
                <a:cs typeface="Tahoma"/>
              </a:rPr>
              <a:t>parameters</a:t>
            </a:r>
            <a:r>
              <a:rPr sz="1200" spc="-1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to </a:t>
            </a:r>
            <a:r>
              <a:rPr sz="1200" spc="-70" dirty="0">
                <a:latin typeface="Tahoma"/>
                <a:cs typeface="Tahoma"/>
              </a:rPr>
              <a:t>improve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its</a:t>
            </a:r>
            <a:r>
              <a:rPr sz="1200" spc="-6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predictions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target </a:t>
            </a:r>
            <a:r>
              <a:rPr sz="1200" spc="-50" dirty="0">
                <a:latin typeface="Tahoma"/>
                <a:cs typeface="Tahoma"/>
              </a:rPr>
              <a:t>outcomes.</a:t>
            </a:r>
            <a:r>
              <a:rPr sz="1200" spc="6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It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involves:</a:t>
            </a:r>
            <a:endParaRPr sz="1200">
              <a:latin typeface="Tahoma"/>
              <a:cs typeface="Tahoma"/>
            </a:endParaRPr>
          </a:p>
          <a:p>
            <a:pPr marL="345440">
              <a:lnSpc>
                <a:spcPct val="100000"/>
              </a:lnSpc>
              <a:spcBef>
                <a:spcPts val="195"/>
              </a:spcBef>
            </a:pPr>
            <a:r>
              <a:rPr sz="1650" baseline="7575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650" spc="284" baseline="7575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100" spc="-40" dirty="0">
                <a:latin typeface="Tahoma"/>
                <a:cs typeface="Tahoma"/>
              </a:rPr>
              <a:t>loss</a:t>
            </a:r>
            <a:r>
              <a:rPr sz="1100" spc="-1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functions</a:t>
            </a:r>
            <a:endParaRPr sz="1100">
              <a:latin typeface="Tahoma"/>
              <a:cs typeface="Tahoma"/>
            </a:endParaRPr>
          </a:p>
          <a:p>
            <a:pPr marL="345440">
              <a:lnSpc>
                <a:spcPct val="100000"/>
              </a:lnSpc>
              <a:spcBef>
                <a:spcPts val="35"/>
              </a:spcBef>
            </a:pPr>
            <a:r>
              <a:rPr sz="1650" baseline="7575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650" spc="330" baseline="7575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100" spc="-25" dirty="0">
                <a:latin typeface="Tahoma"/>
                <a:cs typeface="Tahoma"/>
              </a:rPr>
              <a:t>optimization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methods</a:t>
            </a:r>
            <a:endParaRPr sz="1100">
              <a:latin typeface="Tahoma"/>
              <a:cs typeface="Tahoma"/>
            </a:endParaRPr>
          </a:p>
          <a:p>
            <a:pPr marL="345440">
              <a:lnSpc>
                <a:spcPct val="100000"/>
              </a:lnSpc>
              <a:spcBef>
                <a:spcPts val="35"/>
              </a:spcBef>
            </a:pPr>
            <a:r>
              <a:rPr sz="1650" baseline="7575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650" spc="322" baseline="7575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100" spc="-45" dirty="0">
                <a:latin typeface="Tahoma"/>
                <a:cs typeface="Tahoma"/>
              </a:rPr>
              <a:t>backpropagation,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35" dirty="0">
                <a:latin typeface="Tahoma"/>
                <a:cs typeface="Tahoma"/>
              </a:rPr>
              <a:t>and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20" dirty="0">
                <a:latin typeface="Tahoma"/>
                <a:cs typeface="Tahoma"/>
              </a:rPr>
              <a:t>etc.</a:t>
            </a:r>
            <a:endParaRPr sz="1100">
              <a:latin typeface="Tahoma"/>
              <a:cs typeface="Tahoma"/>
            </a:endParaRPr>
          </a:p>
          <a:p>
            <a:pPr marL="230504" marR="208279" indent="-193040">
              <a:lnSpc>
                <a:spcPct val="100000"/>
              </a:lnSpc>
              <a:spcBef>
                <a:spcPts val="320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79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90" dirty="0">
                <a:solidFill>
                  <a:srgbClr val="FF6600"/>
                </a:solidFill>
                <a:latin typeface="Tahoma"/>
                <a:cs typeface="Tahoma"/>
              </a:rPr>
              <a:t>Inference</a:t>
            </a:r>
            <a:r>
              <a:rPr sz="1200" spc="-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process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using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trained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model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85" dirty="0">
                <a:solidFill>
                  <a:srgbClr val="FF6600"/>
                </a:solidFill>
                <a:latin typeface="Tahoma"/>
                <a:cs typeface="Tahoma"/>
              </a:rPr>
              <a:t>make</a:t>
            </a:r>
            <a:r>
              <a:rPr sz="1200" spc="-1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50" dirty="0">
                <a:solidFill>
                  <a:srgbClr val="FF6600"/>
                </a:solidFill>
                <a:latin typeface="Tahoma"/>
                <a:cs typeface="Tahoma"/>
              </a:rPr>
              <a:t>predictions</a:t>
            </a:r>
            <a:r>
              <a:rPr sz="1200" spc="-1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srgbClr val="FF6600"/>
                </a:solidFill>
                <a:latin typeface="Tahoma"/>
                <a:cs typeface="Tahoma"/>
              </a:rPr>
              <a:t>on </a:t>
            </a:r>
            <a:r>
              <a:rPr sz="1200" spc="-75" dirty="0">
                <a:solidFill>
                  <a:srgbClr val="FF6600"/>
                </a:solidFill>
                <a:latin typeface="Tahoma"/>
                <a:cs typeface="Tahoma"/>
              </a:rPr>
              <a:t>new,</a:t>
            </a:r>
            <a:r>
              <a:rPr sz="1200" spc="-2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100" dirty="0">
                <a:solidFill>
                  <a:srgbClr val="FF6600"/>
                </a:solidFill>
                <a:latin typeface="Tahoma"/>
                <a:cs typeface="Tahoma"/>
              </a:rPr>
              <a:t>unseen</a:t>
            </a:r>
            <a:r>
              <a:rPr sz="1200" spc="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6600"/>
                </a:solidFill>
                <a:latin typeface="Tahoma"/>
                <a:cs typeface="Tahoma"/>
              </a:rPr>
              <a:t>data</a:t>
            </a:r>
            <a:r>
              <a:rPr sz="1200" spc="-10" dirty="0">
                <a:latin typeface="Tahoma"/>
                <a:cs typeface="Tahoma"/>
              </a:rPr>
              <a:t>.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90" dirty="0">
                <a:latin typeface="Tahoma"/>
                <a:cs typeface="Tahoma"/>
              </a:rPr>
              <a:t>Inference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phase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95" dirty="0">
                <a:latin typeface="Tahoma"/>
                <a:cs typeface="Tahoma"/>
              </a:rPr>
              <a:t>where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model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100" dirty="0">
                <a:latin typeface="Tahoma"/>
                <a:cs typeface="Tahoma"/>
              </a:rPr>
              <a:t>uses</a:t>
            </a:r>
            <a:r>
              <a:rPr sz="1200" spc="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its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acquired </a:t>
            </a:r>
            <a:r>
              <a:rPr sz="1200" spc="-75" dirty="0">
                <a:latin typeface="Tahoma"/>
                <a:cs typeface="Tahoma"/>
              </a:rPr>
              <a:t>knowledge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from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training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make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predictions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or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decisions.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  <p:transition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86" y="236849"/>
            <a:ext cx="499872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Training</a:t>
            </a:r>
            <a:r>
              <a:rPr spc="3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r>
              <a:rPr spc="4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4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Inference.</a:t>
            </a:r>
            <a:r>
              <a:rPr spc="175" dirty="0"/>
              <a:t> </a:t>
            </a:r>
            <a:r>
              <a:rPr spc="-35" dirty="0"/>
              <a:t>Mechanics</a:t>
            </a:r>
            <a:r>
              <a:rPr spc="40" dirty="0"/>
              <a:t> </a:t>
            </a:r>
            <a:r>
              <a:rPr dirty="0"/>
              <a:t>of</a:t>
            </a:r>
            <a:r>
              <a:rPr spc="35" dirty="0"/>
              <a:t> </a:t>
            </a:r>
            <a:r>
              <a:rPr spc="-10" dirty="0"/>
              <a:t>Learning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05">
              <a:lnSpc>
                <a:spcPts val="675"/>
              </a:lnSpc>
            </a:pPr>
            <a:fld id="{81D60167-4931-47E6-BA6A-407CBD079E47}" type="slidenum">
              <a:rPr dirty="0"/>
              <a:t>5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6808" y="792210"/>
            <a:ext cx="4999990" cy="17894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0504" marR="290195" indent="-193040">
              <a:lnSpc>
                <a:spcPct val="100000"/>
              </a:lnSpc>
              <a:spcBef>
                <a:spcPts val="9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12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latin typeface="Tahoma"/>
                <a:cs typeface="Tahoma"/>
              </a:rPr>
              <a:t>The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learning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progress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90" dirty="0">
                <a:latin typeface="Tahoma"/>
                <a:cs typeface="Tahoma"/>
              </a:rPr>
              <a:t>measured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via </a:t>
            </a:r>
            <a:r>
              <a:rPr sz="1200" spc="-75" dirty="0">
                <a:solidFill>
                  <a:srgbClr val="FF6600"/>
                </a:solidFill>
                <a:latin typeface="Tahoma"/>
                <a:cs typeface="Tahoma"/>
              </a:rPr>
              <a:t>errors</a:t>
            </a:r>
            <a:r>
              <a:rPr sz="1200" spc="-2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that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90" dirty="0">
                <a:latin typeface="Tahoma"/>
                <a:cs typeface="Tahoma"/>
              </a:rPr>
              <a:t>show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90" dirty="0">
                <a:latin typeface="Tahoma"/>
                <a:cs typeface="Tahoma"/>
              </a:rPr>
              <a:t>how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good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or</a:t>
            </a:r>
            <a:r>
              <a:rPr sz="1200" spc="-25" dirty="0">
                <a:latin typeface="Tahoma"/>
                <a:cs typeface="Tahoma"/>
              </a:rPr>
              <a:t> bad </a:t>
            </a:r>
            <a:r>
              <a:rPr sz="1200" spc="-60" dirty="0">
                <a:latin typeface="Tahoma"/>
                <a:cs typeface="Tahoma"/>
              </a:rPr>
              <a:t>model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is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by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making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predictions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over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time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90" dirty="0">
                <a:latin typeface="Tahoma"/>
                <a:cs typeface="Tahoma"/>
              </a:rPr>
              <a:t>when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parameters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are</a:t>
            </a:r>
            <a:r>
              <a:rPr sz="1200" spc="-10" dirty="0">
                <a:latin typeface="Tahoma"/>
                <a:cs typeface="Tahoma"/>
              </a:rPr>
              <a:t> being </a:t>
            </a:r>
            <a:r>
              <a:rPr sz="1200" spc="-50" dirty="0">
                <a:latin typeface="Tahoma"/>
                <a:cs typeface="Tahoma"/>
              </a:rPr>
              <a:t>continuously</a:t>
            </a:r>
            <a:r>
              <a:rPr sz="1200" spc="1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fine-</a:t>
            </a:r>
            <a:r>
              <a:rPr sz="1200" spc="-10" dirty="0">
                <a:latin typeface="Tahoma"/>
                <a:cs typeface="Tahoma"/>
              </a:rPr>
              <a:t>tuned.</a:t>
            </a:r>
            <a:endParaRPr sz="12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310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24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50" dirty="0">
                <a:solidFill>
                  <a:srgbClr val="FF6600"/>
                </a:solidFill>
                <a:latin typeface="Tahoma"/>
                <a:cs typeface="Tahoma"/>
              </a:rPr>
              <a:t>Loss</a:t>
            </a:r>
            <a:r>
              <a:rPr sz="1200" spc="-1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quantifies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model’s</a:t>
            </a:r>
            <a:r>
              <a:rPr sz="1200" spc="-10" dirty="0">
                <a:latin typeface="Tahoma"/>
                <a:cs typeface="Tahoma"/>
              </a:rPr>
              <a:t> error.</a:t>
            </a:r>
            <a:endParaRPr sz="1200">
              <a:latin typeface="Tahoma"/>
              <a:cs typeface="Tahoma"/>
            </a:endParaRPr>
          </a:p>
          <a:p>
            <a:pPr marL="230504" marR="146050" indent="-193040">
              <a:lnSpc>
                <a:spcPct val="100000"/>
              </a:lnSpc>
              <a:spcBef>
                <a:spcPts val="30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232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loss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function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that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80" dirty="0">
                <a:latin typeface="Tahoma"/>
                <a:cs typeface="Tahoma"/>
              </a:rPr>
              <a:t>compares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actual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and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predicted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values,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which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indicates </a:t>
            </a:r>
            <a:r>
              <a:rPr sz="1200" spc="-90" dirty="0">
                <a:latin typeface="Tahoma"/>
                <a:cs typeface="Tahoma"/>
              </a:rPr>
              <a:t>how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well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neural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network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aligns</a:t>
            </a:r>
            <a:r>
              <a:rPr sz="1200" spc="-20" dirty="0">
                <a:latin typeface="Tahoma"/>
                <a:cs typeface="Tahoma"/>
              </a:rPr>
              <a:t> with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training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data.</a:t>
            </a:r>
            <a:endParaRPr sz="1200">
              <a:latin typeface="Tahoma"/>
              <a:cs typeface="Tahoma"/>
            </a:endParaRPr>
          </a:p>
          <a:p>
            <a:pPr marL="230504" marR="30480" indent="-193040">
              <a:lnSpc>
                <a:spcPct val="100000"/>
              </a:lnSpc>
              <a:spcBef>
                <a:spcPts val="309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24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50" dirty="0">
                <a:latin typeface="Tahoma"/>
                <a:cs typeface="Tahoma"/>
              </a:rPr>
              <a:t>Neural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80" dirty="0">
                <a:latin typeface="Tahoma"/>
                <a:cs typeface="Tahoma"/>
              </a:rPr>
              <a:t>networks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are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typically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trained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by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methodically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minimizing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this </a:t>
            </a:r>
            <a:r>
              <a:rPr sz="1200" spc="-35" dirty="0">
                <a:latin typeface="Tahoma"/>
                <a:cs typeface="Tahoma"/>
              </a:rPr>
              <a:t>function,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with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various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types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loss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functions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available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for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different </a:t>
            </a:r>
            <a:r>
              <a:rPr sz="1200" spc="-45" dirty="0">
                <a:latin typeface="Tahoma"/>
                <a:cs typeface="Tahoma"/>
              </a:rPr>
              <a:t>applications,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for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example,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60" dirty="0">
                <a:solidFill>
                  <a:srgbClr val="FF6600"/>
                </a:solidFill>
                <a:latin typeface="Tahoma"/>
                <a:cs typeface="Tahoma"/>
              </a:rPr>
              <a:t>cross</a:t>
            </a:r>
            <a:r>
              <a:rPr sz="1200" spc="-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65" dirty="0">
                <a:solidFill>
                  <a:srgbClr val="FF6600"/>
                </a:solidFill>
                <a:latin typeface="Tahoma"/>
                <a:cs typeface="Tahoma"/>
              </a:rPr>
              <a:t>entropy</a:t>
            </a:r>
            <a:r>
              <a:rPr sz="1200" spc="-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55" dirty="0">
                <a:solidFill>
                  <a:srgbClr val="FF6600"/>
                </a:solidFill>
                <a:latin typeface="Tahoma"/>
                <a:cs typeface="Tahoma"/>
              </a:rPr>
              <a:t>loss</a:t>
            </a:r>
            <a:r>
              <a:rPr sz="120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and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85" dirty="0">
                <a:solidFill>
                  <a:srgbClr val="FF6600"/>
                </a:solidFill>
                <a:latin typeface="Tahoma"/>
                <a:cs typeface="Tahoma"/>
              </a:rPr>
              <a:t>mean</a:t>
            </a:r>
            <a:r>
              <a:rPr sz="120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80" dirty="0">
                <a:solidFill>
                  <a:srgbClr val="FF6600"/>
                </a:solidFill>
                <a:latin typeface="Tahoma"/>
                <a:cs typeface="Tahoma"/>
              </a:rPr>
              <a:t>squared</a:t>
            </a:r>
            <a:r>
              <a:rPr sz="1200" spc="-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70" dirty="0">
                <a:solidFill>
                  <a:srgbClr val="FF6600"/>
                </a:solidFill>
                <a:latin typeface="Tahoma"/>
                <a:cs typeface="Tahoma"/>
              </a:rPr>
              <a:t>error</a:t>
            </a:r>
            <a:r>
              <a:rPr sz="1200" spc="-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FF6600"/>
                </a:solidFill>
                <a:latin typeface="Tahoma"/>
                <a:cs typeface="Tahoma"/>
              </a:rPr>
              <a:t>(MSE)</a:t>
            </a:r>
            <a:r>
              <a:rPr sz="1200" spc="-10" dirty="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  <p:transition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68986" y="236849"/>
            <a:ext cx="401066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Training</a:t>
            </a:r>
            <a:r>
              <a:rPr spc="3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r>
              <a:rPr spc="4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4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Inference.</a:t>
            </a:r>
            <a:r>
              <a:rPr spc="175" dirty="0"/>
              <a:t> </a:t>
            </a:r>
            <a:r>
              <a:rPr spc="-35" dirty="0"/>
              <a:t>Mechanics</a:t>
            </a:r>
            <a:r>
              <a:rPr spc="40" dirty="0"/>
              <a:t> </a:t>
            </a:r>
            <a:r>
              <a:rPr dirty="0"/>
              <a:t>of</a:t>
            </a:r>
            <a:r>
              <a:rPr spc="35" dirty="0"/>
              <a:t> </a:t>
            </a:r>
            <a:r>
              <a:rPr spc="-10" dirty="0"/>
              <a:t>Learning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6808" y="795779"/>
            <a:ext cx="5006340" cy="574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0504" marR="30480" indent="-193040">
              <a:lnSpc>
                <a:spcPct val="100000"/>
              </a:lnSpc>
              <a:spcBef>
                <a:spcPts val="9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232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45" dirty="0">
                <a:solidFill>
                  <a:srgbClr val="FF6600"/>
                </a:solidFill>
                <a:latin typeface="Tahoma"/>
                <a:cs typeface="Tahoma"/>
              </a:rPr>
              <a:t>Cross</a:t>
            </a:r>
            <a:r>
              <a:rPr sz="1200" spc="-1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65" dirty="0">
                <a:solidFill>
                  <a:srgbClr val="FF6600"/>
                </a:solidFill>
                <a:latin typeface="Tahoma"/>
                <a:cs typeface="Tahoma"/>
              </a:rPr>
              <a:t>entropy</a:t>
            </a:r>
            <a:r>
              <a:rPr sz="1200" spc="-1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55" dirty="0">
                <a:solidFill>
                  <a:srgbClr val="FF6600"/>
                </a:solidFill>
                <a:latin typeface="Tahoma"/>
                <a:cs typeface="Tahoma"/>
              </a:rPr>
              <a:t>loss</a:t>
            </a:r>
            <a:r>
              <a:rPr sz="1200" spc="-1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is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often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used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in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40" dirty="0">
                <a:solidFill>
                  <a:srgbClr val="FF6600"/>
                </a:solidFill>
                <a:latin typeface="Tahoma"/>
                <a:cs typeface="Tahoma"/>
              </a:rPr>
              <a:t>classification</a:t>
            </a:r>
            <a:r>
              <a:rPr sz="1200" spc="-1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65" dirty="0">
                <a:solidFill>
                  <a:srgbClr val="FF6600"/>
                </a:solidFill>
                <a:latin typeface="Tahoma"/>
                <a:cs typeface="Tahoma"/>
              </a:rPr>
              <a:t>problems</a:t>
            </a:r>
            <a:r>
              <a:rPr sz="1200" spc="-65" dirty="0">
                <a:latin typeface="Tahoma"/>
                <a:cs typeface="Tahoma"/>
              </a:rPr>
              <a:t>,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90" dirty="0">
                <a:latin typeface="Tahoma"/>
                <a:cs typeface="Tahoma"/>
              </a:rPr>
              <a:t>where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it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evaluates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predicted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probability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distribution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model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against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target </a:t>
            </a:r>
            <a:r>
              <a:rPr sz="1200" spc="-40" dirty="0">
                <a:latin typeface="Tahoma"/>
                <a:cs typeface="Tahoma"/>
              </a:rPr>
              <a:t>distribution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that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spc="-135" dirty="0">
                <a:latin typeface="Tahoma"/>
                <a:cs typeface="Tahoma"/>
              </a:rPr>
              <a:t>we</a:t>
            </a:r>
            <a:r>
              <a:rPr sz="1200" spc="15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aim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for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model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predict.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43735" y="1533905"/>
            <a:ext cx="2268038" cy="842175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359994" y="2941396"/>
            <a:ext cx="2016125" cy="0"/>
          </a:xfrm>
          <a:custGeom>
            <a:avLst/>
            <a:gdLst/>
            <a:ahLst/>
            <a:cxnLst/>
            <a:rect l="l" t="t" r="r" b="b"/>
            <a:pathLst>
              <a:path w="2016125">
                <a:moveTo>
                  <a:pt x="0" y="0"/>
                </a:moveTo>
                <a:lnTo>
                  <a:pt x="2015972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75043" y="2994487"/>
            <a:ext cx="2141855" cy="1045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https://www.v7labs.com/blog/cross-entropy-</a:t>
            </a:r>
            <a:r>
              <a:rPr sz="600" spc="85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loss-</a:t>
            </a:r>
            <a:r>
              <a:rPr sz="600" spc="-1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sz="600" dirty="0">
              <a:solidFill>
                <a:srgbClr val="668E22"/>
              </a:solidFill>
              <a:latin typeface="Cambria"/>
              <a:cs typeface="Cambri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05">
              <a:lnSpc>
                <a:spcPts val="675"/>
              </a:lnSpc>
            </a:pPr>
            <a:fld id="{81D60167-4931-47E6-BA6A-407CBD079E47}" type="slidenum">
              <a:rPr dirty="0"/>
              <a:t>6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  <p:transition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86" y="236849"/>
            <a:ext cx="4010660" cy="4127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1814"/>
              </a:lnSpc>
              <a:spcBef>
                <a:spcPts val="120"/>
              </a:spcBef>
            </a:pP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Training</a:t>
            </a:r>
            <a:r>
              <a:rPr spc="3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r>
              <a:rPr spc="4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4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Inference.</a:t>
            </a:r>
            <a:r>
              <a:rPr spc="175" dirty="0"/>
              <a:t> </a:t>
            </a:r>
            <a:r>
              <a:rPr spc="-35" dirty="0"/>
              <a:t>Mechanics</a:t>
            </a:r>
            <a:r>
              <a:rPr spc="40" dirty="0"/>
              <a:t> </a:t>
            </a:r>
            <a:r>
              <a:rPr dirty="0"/>
              <a:t>of</a:t>
            </a:r>
            <a:r>
              <a:rPr spc="35" dirty="0"/>
              <a:t> </a:t>
            </a:r>
            <a:r>
              <a:rPr spc="-10" dirty="0"/>
              <a:t>Learning</a:t>
            </a:r>
          </a:p>
          <a:p>
            <a:pPr marL="290830">
              <a:lnSpc>
                <a:spcPts val="1215"/>
              </a:lnSpc>
            </a:pPr>
            <a:r>
              <a:rPr sz="1200" spc="-60" dirty="0">
                <a:solidFill>
                  <a:srgbClr val="000000"/>
                </a:solidFill>
                <a:latin typeface="Tahoma"/>
                <a:cs typeface="Tahoma"/>
              </a:rPr>
              <a:t>Workflow</a:t>
            </a:r>
            <a:r>
              <a:rPr sz="1200" spc="-2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0000"/>
                </a:solidFill>
                <a:latin typeface="Tahoma"/>
                <a:cs typeface="Tahoma"/>
              </a:rPr>
              <a:t>of</a:t>
            </a:r>
            <a:r>
              <a:rPr sz="1200" spc="-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200" spc="-65" dirty="0">
                <a:solidFill>
                  <a:srgbClr val="000000"/>
                </a:solidFill>
                <a:latin typeface="Tahoma"/>
                <a:cs typeface="Tahoma"/>
              </a:rPr>
              <a:t>image</a:t>
            </a:r>
            <a:r>
              <a:rPr sz="1200" spc="-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200" spc="-40" dirty="0">
                <a:solidFill>
                  <a:srgbClr val="000000"/>
                </a:solidFill>
                <a:latin typeface="Tahoma"/>
                <a:cs typeface="Tahoma"/>
              </a:rPr>
              <a:t>classification</a:t>
            </a:r>
            <a:r>
              <a:rPr sz="1200" spc="-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0000"/>
                </a:solidFill>
                <a:latin typeface="Tahoma"/>
                <a:cs typeface="Tahoma"/>
              </a:rPr>
              <a:t>inference</a:t>
            </a:r>
            <a:endParaRPr sz="1200" dirty="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17726" y="698983"/>
            <a:ext cx="2520054" cy="81720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47294" y="1585732"/>
            <a:ext cx="5066665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200" spc="-45" dirty="0">
                <a:latin typeface="Tahoma"/>
                <a:cs typeface="Tahoma"/>
              </a:rPr>
              <a:t>Softmax </a:t>
            </a:r>
            <a:r>
              <a:rPr sz="1200" spc="-60" dirty="0">
                <a:latin typeface="Tahoma"/>
                <a:cs typeface="Tahoma"/>
              </a:rPr>
              <a:t>transforms</a:t>
            </a:r>
            <a:r>
              <a:rPr sz="1200" spc="-30" dirty="0">
                <a:latin typeface="Tahoma"/>
                <a:cs typeface="Tahoma"/>
              </a:rPr>
              <a:t> logits </a:t>
            </a:r>
            <a:r>
              <a:rPr sz="1200" spc="-10" dirty="0">
                <a:latin typeface="Tahoma"/>
                <a:cs typeface="Tahoma"/>
              </a:rPr>
              <a:t>into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probabilities.</a:t>
            </a:r>
            <a:r>
              <a:rPr sz="1200" spc="9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The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cross-</a:t>
            </a:r>
            <a:r>
              <a:rPr sz="1200" spc="-70" dirty="0">
                <a:latin typeface="Tahoma"/>
                <a:cs typeface="Tahoma"/>
              </a:rPr>
              <a:t>entropy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function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measures </a:t>
            </a:r>
            <a:r>
              <a:rPr sz="1200" spc="-40" dirty="0">
                <a:latin typeface="Tahoma"/>
                <a:cs typeface="Tahoma"/>
              </a:rPr>
              <a:t>the </a:t>
            </a:r>
            <a:r>
              <a:rPr sz="1200" spc="-65" dirty="0">
                <a:latin typeface="Tahoma"/>
                <a:cs typeface="Tahoma"/>
              </a:rPr>
              <a:t>difference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90" dirty="0">
                <a:latin typeface="Tahoma"/>
                <a:cs typeface="Tahoma"/>
              </a:rPr>
              <a:t>between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output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probabilities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(P)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and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actual</a:t>
            </a:r>
            <a:r>
              <a:rPr sz="1200" spc="-20" dirty="0">
                <a:latin typeface="Tahoma"/>
                <a:cs typeface="Tahoma"/>
              </a:rPr>
              <a:t> truth </a:t>
            </a:r>
            <a:r>
              <a:rPr sz="1200" spc="-10" dirty="0">
                <a:latin typeface="Tahoma"/>
                <a:cs typeface="Tahoma"/>
              </a:rPr>
              <a:t>values.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59994" y="2034951"/>
            <a:ext cx="3402329" cy="993775"/>
            <a:chOff x="359994" y="2034951"/>
            <a:chExt cx="3402329" cy="99377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97989" y="2034951"/>
              <a:ext cx="1764048" cy="97601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59994" y="3026155"/>
              <a:ext cx="2016125" cy="0"/>
            </a:xfrm>
            <a:custGeom>
              <a:avLst/>
              <a:gdLst/>
              <a:ahLst/>
              <a:cxnLst/>
              <a:rect l="l" t="t" r="r" b="b"/>
              <a:pathLst>
                <a:path w="2016125">
                  <a:moveTo>
                    <a:pt x="0" y="0"/>
                  </a:moveTo>
                  <a:lnTo>
                    <a:pt x="2015972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75043" y="3098164"/>
            <a:ext cx="2141855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0"/>
              </a:lnSpc>
            </a:pPr>
            <a:r>
              <a:rPr sz="600" dirty="0">
                <a:solidFill>
                  <a:srgbClr val="668E22"/>
                </a:solidFill>
                <a:latin typeface="Cambria"/>
                <a:cs typeface="Cambri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https://www.v7labs.com/blog/cross-entropy-</a:t>
            </a:r>
            <a:r>
              <a:rPr sz="600" spc="85" dirty="0">
                <a:solidFill>
                  <a:srgbClr val="668E22"/>
                </a:solidFill>
                <a:latin typeface="Cambria"/>
                <a:cs typeface="Cambri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loss-</a:t>
            </a:r>
            <a:r>
              <a:rPr sz="600" spc="-10" dirty="0">
                <a:solidFill>
                  <a:srgbClr val="668E22"/>
                </a:solidFill>
                <a:latin typeface="Cambria"/>
                <a:cs typeface="Cambri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sz="600">
              <a:solidFill>
                <a:srgbClr val="668E22"/>
              </a:solidFill>
              <a:latin typeface="Cambria"/>
              <a:cs typeface="Cambri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05">
              <a:lnSpc>
                <a:spcPts val="675"/>
              </a:lnSpc>
            </a:pPr>
            <a:fld id="{81D60167-4931-47E6-BA6A-407CBD079E47}" type="slidenum">
              <a:rPr dirty="0"/>
              <a:t>7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  <p:transition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86" y="236849"/>
            <a:ext cx="499872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Training</a:t>
            </a:r>
            <a:r>
              <a:rPr spc="3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r>
              <a:rPr spc="4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4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Inference.</a:t>
            </a:r>
            <a:r>
              <a:rPr spc="175" dirty="0"/>
              <a:t> </a:t>
            </a:r>
            <a:r>
              <a:rPr spc="-35" dirty="0"/>
              <a:t>Mechanics</a:t>
            </a:r>
            <a:r>
              <a:rPr spc="40" dirty="0"/>
              <a:t> </a:t>
            </a:r>
            <a:r>
              <a:rPr dirty="0"/>
              <a:t>of</a:t>
            </a:r>
            <a:r>
              <a:rPr spc="35" dirty="0"/>
              <a:t> </a:t>
            </a:r>
            <a:r>
              <a:rPr spc="-10" dirty="0"/>
              <a:t>Learning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87968" y="1579013"/>
            <a:ext cx="483870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dirty="0">
                <a:latin typeface="Tahoma"/>
                <a:cs typeface="Tahoma"/>
              </a:rPr>
              <a:t>MSE</a:t>
            </a:r>
            <a:r>
              <a:rPr sz="1200" spc="45" dirty="0">
                <a:latin typeface="Tahoma"/>
                <a:cs typeface="Tahoma"/>
              </a:rPr>
              <a:t> </a:t>
            </a:r>
            <a:r>
              <a:rPr sz="1200" spc="80" dirty="0">
                <a:latin typeface="Georgia"/>
                <a:cs typeface="Georgia"/>
              </a:rPr>
              <a:t>=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15970" y="1705584"/>
            <a:ext cx="88900" cy="0"/>
          </a:xfrm>
          <a:custGeom>
            <a:avLst/>
            <a:gdLst/>
            <a:ahLst/>
            <a:cxnLst/>
            <a:rect l="l" t="t" r="r" b="b"/>
            <a:pathLst>
              <a:path w="88900">
                <a:moveTo>
                  <a:pt x="0" y="0"/>
                </a:moveTo>
                <a:lnTo>
                  <a:pt x="88747" y="0"/>
                </a:lnTo>
              </a:path>
            </a:pathLst>
          </a:custGeom>
          <a:ln w="60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803270" y="1451635"/>
            <a:ext cx="114300" cy="43942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9685">
              <a:lnSpc>
                <a:spcPct val="100000"/>
              </a:lnSpc>
              <a:spcBef>
                <a:spcPts val="290"/>
              </a:spcBef>
            </a:pPr>
            <a:r>
              <a:rPr sz="1200" spc="20" dirty="0">
                <a:latin typeface="Georgia"/>
                <a:cs typeface="Georgia"/>
              </a:rPr>
              <a:t>1</a:t>
            </a:r>
            <a:endParaRPr sz="120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z="1200" i="1" spc="-50" dirty="0">
                <a:latin typeface="Georgia"/>
                <a:cs typeface="Georgia"/>
              </a:rPr>
              <a:t>n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8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26808" y="699932"/>
            <a:ext cx="4715510" cy="8870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0504" marR="30480" indent="-193040">
              <a:lnSpc>
                <a:spcPct val="100000"/>
              </a:lnSpc>
              <a:spcBef>
                <a:spcPts val="9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95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FF6600"/>
                </a:solidFill>
                <a:latin typeface="Tahoma"/>
                <a:cs typeface="Tahoma"/>
              </a:rPr>
              <a:t>Mean</a:t>
            </a:r>
            <a:r>
              <a:rPr sz="1200" spc="-1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85" dirty="0">
                <a:solidFill>
                  <a:srgbClr val="FF6600"/>
                </a:solidFill>
                <a:latin typeface="Tahoma"/>
                <a:cs typeface="Tahoma"/>
              </a:rPr>
              <a:t>squared</a:t>
            </a:r>
            <a:r>
              <a:rPr sz="1200" spc="-1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70" dirty="0">
                <a:solidFill>
                  <a:srgbClr val="FF6600"/>
                </a:solidFill>
                <a:latin typeface="Tahoma"/>
                <a:cs typeface="Tahoma"/>
              </a:rPr>
              <a:t>error</a:t>
            </a:r>
            <a:r>
              <a:rPr sz="1200" spc="-1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FF6600"/>
                </a:solidFill>
                <a:latin typeface="Tahoma"/>
                <a:cs typeface="Tahoma"/>
              </a:rPr>
              <a:t>(MSE)</a:t>
            </a:r>
            <a:r>
              <a:rPr sz="1200" spc="-2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90" dirty="0">
                <a:latin typeface="Tahoma"/>
                <a:cs typeface="Tahoma"/>
              </a:rPr>
              <a:t>one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most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popular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loss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functions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for </a:t>
            </a:r>
            <a:r>
              <a:rPr sz="1200" spc="-70" dirty="0">
                <a:latin typeface="Tahoma"/>
                <a:cs typeface="Tahoma"/>
              </a:rPr>
              <a:t>regression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problems.</a:t>
            </a:r>
            <a:endParaRPr sz="1200">
              <a:latin typeface="Tahoma"/>
              <a:cs typeface="Tahoma"/>
            </a:endParaRPr>
          </a:p>
          <a:p>
            <a:pPr marL="230504" marR="111125" indent="-193040">
              <a:lnSpc>
                <a:spcPct val="100000"/>
              </a:lnSpc>
              <a:spcBef>
                <a:spcPts val="30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57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latin typeface="Tahoma"/>
                <a:cs typeface="Tahoma"/>
              </a:rPr>
              <a:t>It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quantifies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average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80" dirty="0">
                <a:latin typeface="Tahoma"/>
                <a:cs typeface="Tahoma"/>
              </a:rPr>
              <a:t>squared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differences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90" dirty="0">
                <a:latin typeface="Tahoma"/>
                <a:cs typeface="Tahoma"/>
              </a:rPr>
              <a:t>between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target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and </a:t>
            </a:r>
            <a:r>
              <a:rPr sz="1200" spc="-55" dirty="0">
                <a:latin typeface="Tahoma"/>
                <a:cs typeface="Tahoma"/>
              </a:rPr>
              <a:t>predicted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values.</a:t>
            </a:r>
            <a:endParaRPr sz="1200">
              <a:latin typeface="Tahoma"/>
              <a:cs typeface="Tahoma"/>
            </a:endParaRPr>
          </a:p>
          <a:p>
            <a:pPr marL="540385" algn="ctr">
              <a:lnSpc>
                <a:spcPts val="720"/>
              </a:lnSpc>
            </a:pPr>
            <a:r>
              <a:rPr sz="800" i="1" spc="-50" dirty="0">
                <a:latin typeface="Georgia"/>
                <a:cs typeface="Georgia"/>
              </a:rPr>
              <a:t>n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32493" y="1434767"/>
            <a:ext cx="245110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869" dirty="0">
                <a:latin typeface="Arial"/>
                <a:cs typeface="Arial"/>
              </a:rPr>
              <a:t>X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55137" y="1805354"/>
            <a:ext cx="200025" cy="147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i="1" spc="60" dirty="0">
                <a:latin typeface="Georgia"/>
                <a:cs typeface="Georgia"/>
              </a:rPr>
              <a:t>i</a:t>
            </a:r>
            <a:r>
              <a:rPr sz="800" spc="60" dirty="0">
                <a:latin typeface="Georgia"/>
                <a:cs typeface="Georgia"/>
              </a:rPr>
              <a:t>=1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26409" y="1579013"/>
            <a:ext cx="608330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200" dirty="0">
                <a:latin typeface="Georgia"/>
                <a:cs typeface="Georgia"/>
              </a:rPr>
              <a:t>(</a:t>
            </a:r>
            <a:r>
              <a:rPr sz="1200" i="1" dirty="0">
                <a:latin typeface="Georgia"/>
                <a:cs typeface="Georgia"/>
              </a:rPr>
              <a:t>y</a:t>
            </a:r>
            <a:r>
              <a:rPr sz="1200" i="1" baseline="-13888" dirty="0">
                <a:latin typeface="Georgia"/>
                <a:cs typeface="Georgia"/>
              </a:rPr>
              <a:t>i</a:t>
            </a:r>
            <a:r>
              <a:rPr sz="1200" i="1" spc="89" baseline="-13888" dirty="0">
                <a:latin typeface="Georgia"/>
                <a:cs typeface="Georgia"/>
              </a:rPr>
              <a:t> </a:t>
            </a:r>
            <a:r>
              <a:rPr sz="1200" i="1" spc="-65" dirty="0">
                <a:latin typeface="Verdana"/>
                <a:cs typeface="Verdana"/>
              </a:rPr>
              <a:t>−</a:t>
            </a:r>
            <a:r>
              <a:rPr sz="1200" i="1" spc="-160" dirty="0">
                <a:latin typeface="Verdana"/>
                <a:cs typeface="Verdana"/>
              </a:rPr>
              <a:t> </a:t>
            </a:r>
            <a:r>
              <a:rPr sz="1200" i="1" spc="-520" dirty="0">
                <a:latin typeface="Georgia"/>
                <a:cs typeface="Georgia"/>
              </a:rPr>
              <a:t>y</a:t>
            </a:r>
            <a:r>
              <a:rPr sz="1200" spc="-30" dirty="0">
                <a:latin typeface="Georgia"/>
                <a:cs typeface="Georgia"/>
              </a:rPr>
              <a:t>ˆ</a:t>
            </a:r>
            <a:r>
              <a:rPr sz="1200" i="1" spc="179" baseline="-13888" dirty="0">
                <a:latin typeface="Georgia"/>
                <a:cs typeface="Georgia"/>
              </a:rPr>
              <a:t>i</a:t>
            </a:r>
            <a:r>
              <a:rPr sz="1200" spc="70" dirty="0">
                <a:latin typeface="Georgia"/>
                <a:cs typeface="Georgia"/>
              </a:rPr>
              <a:t>)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83863" y="1566937"/>
            <a:ext cx="79375" cy="147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spc="-50" dirty="0">
                <a:latin typeface="Georgia"/>
                <a:cs typeface="Georgia"/>
              </a:rPr>
              <a:t>2</a:t>
            </a:r>
            <a:endParaRPr sz="8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6808" y="1970250"/>
            <a:ext cx="4667885" cy="758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0504" marR="30480" indent="-193040">
              <a:lnSpc>
                <a:spcPct val="100000"/>
              </a:lnSpc>
              <a:spcBef>
                <a:spcPts val="9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262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latin typeface="Tahoma"/>
                <a:cs typeface="Tahoma"/>
              </a:rPr>
              <a:t>MSE </a:t>
            </a:r>
            <a:r>
              <a:rPr sz="1200" spc="-80" dirty="0">
                <a:latin typeface="Tahoma"/>
                <a:cs typeface="Tahoma"/>
              </a:rPr>
              <a:t>generates</a:t>
            </a:r>
            <a:r>
              <a:rPr sz="1200" dirty="0">
                <a:latin typeface="Tahoma"/>
                <a:cs typeface="Tahoma"/>
              </a:rPr>
              <a:t> a </a:t>
            </a:r>
            <a:r>
              <a:rPr sz="1200" spc="-85" dirty="0">
                <a:latin typeface="Tahoma"/>
                <a:cs typeface="Tahoma"/>
              </a:rPr>
              <a:t>more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larger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error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as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output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prediction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becomes </a:t>
            </a:r>
            <a:r>
              <a:rPr sz="1200" spc="-55" dirty="0">
                <a:latin typeface="Tahoma"/>
                <a:cs typeface="Tahoma"/>
              </a:rPr>
              <a:t>increasingly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inaccurate.</a:t>
            </a:r>
            <a:r>
              <a:rPr sz="1200" spc="100" dirty="0">
                <a:latin typeface="Tahoma"/>
                <a:cs typeface="Tahoma"/>
              </a:rPr>
              <a:t> </a:t>
            </a:r>
            <a:r>
              <a:rPr sz="1200" spc="-80" dirty="0">
                <a:latin typeface="Tahoma"/>
                <a:cs typeface="Tahoma"/>
              </a:rPr>
              <a:t>However,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significant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drawback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MSE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its </a:t>
            </a:r>
            <a:r>
              <a:rPr sz="1200" spc="-45" dirty="0">
                <a:latin typeface="Tahoma"/>
                <a:cs typeface="Tahoma"/>
              </a:rPr>
              <a:t>sensitivity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outliers.</a:t>
            </a:r>
            <a:r>
              <a:rPr sz="1200" spc="114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Alternatives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like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mean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absolute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error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(MAE)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and </a:t>
            </a:r>
            <a:r>
              <a:rPr sz="1200" spc="-50" dirty="0">
                <a:latin typeface="Tahoma"/>
                <a:cs typeface="Tahoma"/>
              </a:rPr>
              <a:t>Huber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loss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offer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greater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robustness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against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outliers.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  <p:transition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86" y="236849"/>
            <a:ext cx="499872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Training</a:t>
            </a:r>
            <a:r>
              <a:rPr spc="3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r>
              <a:rPr spc="4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4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Inference.</a:t>
            </a:r>
            <a:r>
              <a:rPr spc="175" dirty="0"/>
              <a:t> </a:t>
            </a:r>
            <a:r>
              <a:rPr spc="-35" dirty="0"/>
              <a:t>Mechanics</a:t>
            </a:r>
            <a:r>
              <a:rPr spc="40" dirty="0"/>
              <a:t> </a:t>
            </a:r>
            <a:r>
              <a:rPr dirty="0"/>
              <a:t>of</a:t>
            </a:r>
            <a:r>
              <a:rPr spc="35" dirty="0"/>
              <a:t> </a:t>
            </a:r>
            <a:r>
              <a:rPr spc="-10" dirty="0"/>
              <a:t>Learning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9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8823" rIns="0" bIns="0" rtlCol="0">
            <a:spAutoFit/>
          </a:bodyPr>
          <a:lstStyle/>
          <a:p>
            <a:pPr marL="230504" marR="405130" indent="-193040">
              <a:lnSpc>
                <a:spcPct val="100000"/>
              </a:lnSpc>
              <a:spcBef>
                <a:spcPts val="9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95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50" dirty="0">
                <a:solidFill>
                  <a:srgbClr val="FF6600"/>
                </a:solidFill>
                <a:latin typeface="Tahoma"/>
                <a:cs typeface="Tahoma"/>
              </a:rPr>
              <a:t>Loss</a:t>
            </a:r>
            <a:r>
              <a:rPr sz="1200" spc="-3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is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minimized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using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optimizers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-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55" dirty="0">
                <a:solidFill>
                  <a:srgbClr val="FF6600"/>
                </a:solidFill>
                <a:latin typeface="Tahoma"/>
                <a:cs typeface="Tahoma"/>
              </a:rPr>
              <a:t>algorithms</a:t>
            </a:r>
            <a:r>
              <a:rPr sz="1200" spc="-3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that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adjust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model’s </a:t>
            </a:r>
            <a:r>
              <a:rPr sz="1200" spc="-70" dirty="0">
                <a:latin typeface="Tahoma"/>
                <a:cs typeface="Tahoma"/>
              </a:rPr>
              <a:t>parameters,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such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as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weights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and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biases,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80" dirty="0">
                <a:latin typeface="Tahoma"/>
                <a:cs typeface="Tahoma"/>
              </a:rPr>
              <a:t>reduce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loss.</a:t>
            </a:r>
            <a:endParaRPr sz="1200">
              <a:latin typeface="Tahoma"/>
              <a:cs typeface="Tahoma"/>
            </a:endParaRPr>
          </a:p>
          <a:p>
            <a:pPr marL="230504" marR="30480" indent="-193040">
              <a:lnSpc>
                <a:spcPct val="100000"/>
              </a:lnSpc>
              <a:spcBef>
                <a:spcPts val="30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95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40" dirty="0">
                <a:solidFill>
                  <a:srgbClr val="FF6600"/>
                </a:solidFill>
                <a:latin typeface="Tahoma"/>
                <a:cs typeface="Tahoma"/>
              </a:rPr>
              <a:t>Gradient</a:t>
            </a:r>
            <a:r>
              <a:rPr sz="1200" spc="-2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70" dirty="0">
                <a:solidFill>
                  <a:srgbClr val="FF6600"/>
                </a:solidFill>
                <a:latin typeface="Tahoma"/>
                <a:cs typeface="Tahoma"/>
              </a:rPr>
              <a:t>descent</a:t>
            </a:r>
            <a:r>
              <a:rPr sz="1200" spc="-2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is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foundational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optimization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algorithm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that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provides</a:t>
            </a:r>
            <a:r>
              <a:rPr sz="1200" spc="-25" dirty="0">
                <a:latin typeface="Tahoma"/>
                <a:cs typeface="Tahoma"/>
              </a:rPr>
              <a:t> the </a:t>
            </a:r>
            <a:r>
              <a:rPr sz="1200" spc="-60" dirty="0">
                <a:latin typeface="Tahoma"/>
                <a:cs typeface="Tahoma"/>
              </a:rPr>
              <a:t>basis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for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many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advanced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optimizers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used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in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95" dirty="0">
                <a:latin typeface="Tahoma"/>
                <a:cs typeface="Tahoma"/>
              </a:rPr>
              <a:t>deep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learning.</a:t>
            </a:r>
            <a:endParaRPr sz="1200">
              <a:latin typeface="Tahoma"/>
              <a:cs typeface="Tahoma"/>
            </a:endParaRPr>
          </a:p>
          <a:p>
            <a:pPr marL="230504" marR="123189" indent="-193040">
              <a:lnSpc>
                <a:spcPct val="100000"/>
              </a:lnSpc>
              <a:spcBef>
                <a:spcPts val="310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87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latin typeface="Tahoma"/>
                <a:cs typeface="Tahoma"/>
              </a:rPr>
              <a:t>The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algorithm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computes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50" dirty="0">
                <a:solidFill>
                  <a:srgbClr val="FF6600"/>
                </a:solidFill>
                <a:latin typeface="Tahoma"/>
                <a:cs typeface="Tahoma"/>
              </a:rPr>
              <a:t>gradient</a:t>
            </a:r>
            <a:r>
              <a:rPr sz="1200" spc="-3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(the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vector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30" dirty="0">
                <a:latin typeface="Tahoma"/>
                <a:cs typeface="Tahoma"/>
              </a:rPr>
              <a:t> partial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derivatives)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of </a:t>
            </a:r>
            <a:r>
              <a:rPr sz="1200" spc="-40" dirty="0">
                <a:latin typeface="Tahoma"/>
                <a:cs typeface="Tahoma"/>
              </a:rPr>
              <a:t>the </a:t>
            </a:r>
            <a:r>
              <a:rPr sz="1200" spc="-55" dirty="0">
                <a:latin typeface="Tahoma"/>
                <a:cs typeface="Tahoma"/>
              </a:rPr>
              <a:t>loss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function </a:t>
            </a:r>
            <a:r>
              <a:rPr sz="1200" spc="-20" dirty="0">
                <a:latin typeface="Tahoma"/>
                <a:cs typeface="Tahoma"/>
              </a:rPr>
              <a:t>with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respect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model’s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parameters.</a:t>
            </a:r>
            <a:r>
              <a:rPr sz="1200" spc="8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This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gradient </a:t>
            </a:r>
            <a:r>
              <a:rPr sz="1200" spc="-40" dirty="0">
                <a:latin typeface="Tahoma"/>
                <a:cs typeface="Tahoma"/>
              </a:rPr>
              <a:t>indicates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direction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steepest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ascent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loss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function.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  <p:transition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86" y="236849"/>
            <a:ext cx="499872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Training</a:t>
            </a:r>
            <a:r>
              <a:rPr spc="3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r>
              <a:rPr spc="4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4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Inference.</a:t>
            </a:r>
            <a:r>
              <a:rPr spc="175" dirty="0"/>
              <a:t> </a:t>
            </a:r>
            <a:r>
              <a:rPr spc="-35" dirty="0"/>
              <a:t>Mechanics</a:t>
            </a:r>
            <a:r>
              <a:rPr spc="40" dirty="0"/>
              <a:t> </a:t>
            </a:r>
            <a:r>
              <a:rPr dirty="0"/>
              <a:t>of</a:t>
            </a:r>
            <a:r>
              <a:rPr spc="35" dirty="0"/>
              <a:t> </a:t>
            </a:r>
            <a:r>
              <a:rPr spc="-10" dirty="0"/>
              <a:t>Learning</a:t>
            </a: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17726" y="715883"/>
            <a:ext cx="2520062" cy="150703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47294" y="2368369"/>
            <a:ext cx="5046980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200" spc="-40" dirty="0">
                <a:latin typeface="Tahoma"/>
                <a:cs typeface="Tahoma"/>
              </a:rPr>
              <a:t>Gradient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descent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may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converge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different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local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minima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depending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on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initial </a:t>
            </a:r>
            <a:r>
              <a:rPr sz="1200" spc="-65" dirty="0">
                <a:latin typeface="Tahoma"/>
                <a:cs typeface="Tahoma"/>
              </a:rPr>
              <a:t>weight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settings.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9994" y="2941396"/>
            <a:ext cx="2016125" cy="0"/>
          </a:xfrm>
          <a:custGeom>
            <a:avLst/>
            <a:gdLst/>
            <a:ahLst/>
            <a:cxnLst/>
            <a:rect l="l" t="t" r="r" b="b"/>
            <a:pathLst>
              <a:path w="2016125">
                <a:moveTo>
                  <a:pt x="0" y="0"/>
                </a:moveTo>
                <a:lnTo>
                  <a:pt x="2015972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75043" y="2994487"/>
            <a:ext cx="2089150" cy="1045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https://www.aisafetybook.com/textbook/deep-</a:t>
            </a:r>
            <a:r>
              <a:rPr sz="600" spc="4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learning</a:t>
            </a:r>
            <a:endParaRPr sz="600" dirty="0">
              <a:solidFill>
                <a:srgbClr val="668E22"/>
              </a:solidFill>
              <a:latin typeface="Cambria"/>
              <a:cs typeface="Cambri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10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  <p:transition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86" y="236849"/>
            <a:ext cx="499872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Training</a:t>
            </a:r>
            <a:r>
              <a:rPr spc="3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r>
              <a:rPr spc="4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4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Inference.</a:t>
            </a:r>
            <a:r>
              <a:rPr spc="175" dirty="0"/>
              <a:t> </a:t>
            </a:r>
            <a:r>
              <a:rPr spc="-35" dirty="0"/>
              <a:t>Mechanics</a:t>
            </a:r>
            <a:r>
              <a:rPr spc="40" dirty="0"/>
              <a:t> </a:t>
            </a:r>
            <a:r>
              <a:rPr dirty="0"/>
              <a:t>of</a:t>
            </a:r>
            <a:r>
              <a:rPr spc="35" dirty="0"/>
              <a:t> </a:t>
            </a:r>
            <a:r>
              <a:rPr spc="-10" dirty="0"/>
              <a:t>Learning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59994" y="510853"/>
            <a:ext cx="4434205" cy="2433320"/>
            <a:chOff x="359994" y="510853"/>
            <a:chExt cx="4434205" cy="243332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1720" y="510853"/>
              <a:ext cx="4032048" cy="239052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59994" y="2941396"/>
              <a:ext cx="2016125" cy="0"/>
            </a:xfrm>
            <a:custGeom>
              <a:avLst/>
              <a:gdLst/>
              <a:ahLst/>
              <a:cxnLst/>
              <a:rect l="l" t="t" r="r" b="b"/>
              <a:pathLst>
                <a:path w="2016125">
                  <a:moveTo>
                    <a:pt x="0" y="0"/>
                  </a:moveTo>
                  <a:lnTo>
                    <a:pt x="2015972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75043" y="2994487"/>
            <a:ext cx="3873500" cy="1045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https://medium.com/data-</a:t>
            </a:r>
            <a:r>
              <a:rPr sz="600" spc="6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science-</a:t>
            </a:r>
            <a:r>
              <a:rPr sz="60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365/overview-</a:t>
            </a:r>
            <a:r>
              <a:rPr sz="600" spc="95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of-a-</a:t>
            </a:r>
            <a:r>
              <a:rPr sz="600" spc="55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neural-</a:t>
            </a:r>
            <a:r>
              <a:rPr sz="60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networks-</a:t>
            </a:r>
            <a:r>
              <a:rPr sz="600" spc="6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learning-</a:t>
            </a:r>
            <a:r>
              <a:rPr sz="60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process-</a:t>
            </a:r>
            <a:r>
              <a:rPr sz="600" spc="-1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61690a502fa</a:t>
            </a:r>
            <a:endParaRPr sz="600" dirty="0">
              <a:solidFill>
                <a:srgbClr val="668E22"/>
              </a:solidFill>
              <a:latin typeface="Cambria"/>
              <a:cs typeface="Cambri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11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  <p:transition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86" y="236849"/>
            <a:ext cx="499872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Training</a:t>
            </a:r>
            <a:r>
              <a:rPr spc="3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r>
              <a:rPr spc="4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4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Inference.</a:t>
            </a:r>
            <a:r>
              <a:rPr spc="185" dirty="0"/>
              <a:t> </a:t>
            </a:r>
            <a:r>
              <a:rPr dirty="0"/>
              <a:t>Training</a:t>
            </a:r>
            <a:r>
              <a:rPr spc="35" dirty="0"/>
              <a:t> </a:t>
            </a:r>
            <a:r>
              <a:rPr spc="-35" dirty="0"/>
              <a:t>Methods</a:t>
            </a:r>
            <a:r>
              <a:rPr spc="40" dirty="0"/>
              <a:t> </a:t>
            </a:r>
            <a:r>
              <a:rPr dirty="0"/>
              <a:t>and</a:t>
            </a:r>
            <a:r>
              <a:rPr spc="40" dirty="0"/>
              <a:t> </a:t>
            </a:r>
            <a:r>
              <a:rPr spc="-30" dirty="0"/>
              <a:t>Techniques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12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8823" rIns="0" bIns="0" rtlCol="0">
            <a:spAutoFit/>
          </a:bodyPr>
          <a:lstStyle/>
          <a:p>
            <a:pPr marL="230504" marR="205740" indent="-193040">
              <a:lnSpc>
                <a:spcPct val="100000"/>
              </a:lnSpc>
              <a:spcBef>
                <a:spcPts val="9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225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45" dirty="0">
                <a:solidFill>
                  <a:srgbClr val="FF6600"/>
                </a:solidFill>
                <a:latin typeface="Tahoma"/>
                <a:cs typeface="Tahoma"/>
              </a:rPr>
              <a:t>Various</a:t>
            </a:r>
            <a:r>
              <a:rPr sz="1200" spc="-1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35" dirty="0">
                <a:solidFill>
                  <a:srgbClr val="FF6600"/>
                </a:solidFill>
                <a:latin typeface="Tahoma"/>
                <a:cs typeface="Tahoma"/>
              </a:rPr>
              <a:t>training</a:t>
            </a:r>
            <a:r>
              <a:rPr sz="1200" spc="-1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60" dirty="0">
                <a:solidFill>
                  <a:srgbClr val="FF6600"/>
                </a:solidFill>
                <a:latin typeface="Tahoma"/>
                <a:cs typeface="Tahoma"/>
              </a:rPr>
              <a:t>methods</a:t>
            </a:r>
            <a:r>
              <a:rPr sz="1200" spc="-1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have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80" dirty="0">
                <a:latin typeface="Tahoma"/>
                <a:cs typeface="Tahoma"/>
              </a:rPr>
              <a:t>been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developed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tackle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common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training </a:t>
            </a:r>
            <a:r>
              <a:rPr sz="1200" spc="-70" dirty="0">
                <a:latin typeface="Tahoma"/>
                <a:cs typeface="Tahoma"/>
              </a:rPr>
              <a:t>challenges,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with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90" dirty="0">
                <a:latin typeface="Tahoma"/>
                <a:cs typeface="Tahoma"/>
              </a:rPr>
              <a:t>some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offering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unique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learning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approaches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and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others </a:t>
            </a:r>
            <a:r>
              <a:rPr sz="1200" spc="-65" dirty="0">
                <a:latin typeface="Tahoma"/>
                <a:cs typeface="Tahoma"/>
              </a:rPr>
              <a:t>addressing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specific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computational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issues.</a:t>
            </a:r>
            <a:endParaRPr sz="1200">
              <a:latin typeface="Tahoma"/>
              <a:cs typeface="Tahoma"/>
            </a:endParaRPr>
          </a:p>
          <a:p>
            <a:pPr marL="230504" marR="30480" indent="-193040">
              <a:lnSpc>
                <a:spcPct val="100000"/>
              </a:lnSpc>
              <a:spcBef>
                <a:spcPts val="310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232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60" dirty="0">
                <a:latin typeface="Tahoma"/>
                <a:cs typeface="Tahoma"/>
              </a:rPr>
              <a:t>These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techniques,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each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with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distinct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characteristics,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can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significantly </a:t>
            </a:r>
            <a:r>
              <a:rPr sz="1200" spc="-85" dirty="0">
                <a:latin typeface="Tahoma"/>
                <a:cs typeface="Tahoma"/>
              </a:rPr>
              <a:t>enhance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model’s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performance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and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adaptability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and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90" dirty="0">
                <a:latin typeface="Tahoma"/>
                <a:cs typeface="Tahoma"/>
              </a:rPr>
              <a:t>are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often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combined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like </a:t>
            </a:r>
            <a:r>
              <a:rPr sz="1200" spc="-55" dirty="0">
                <a:latin typeface="Tahoma"/>
                <a:cs typeface="Tahoma"/>
              </a:rPr>
              <a:t>ingredients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in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5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recipe.</a:t>
            </a:r>
            <a:endParaRPr sz="120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31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202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latin typeface="Tahoma"/>
                <a:cs typeface="Tahoma"/>
              </a:rPr>
              <a:t>Let’s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consider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70" dirty="0">
                <a:solidFill>
                  <a:srgbClr val="FF6600"/>
                </a:solidFill>
                <a:latin typeface="Tahoma"/>
                <a:cs typeface="Tahoma"/>
              </a:rPr>
              <a:t>pre-</a:t>
            </a:r>
            <a:r>
              <a:rPr sz="1200" spc="-40" dirty="0">
                <a:solidFill>
                  <a:srgbClr val="FF6600"/>
                </a:solidFill>
                <a:latin typeface="Tahoma"/>
                <a:cs typeface="Tahoma"/>
              </a:rPr>
              <a:t>training</a:t>
            </a:r>
            <a:r>
              <a:rPr sz="1200" spc="-2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55" dirty="0">
                <a:solidFill>
                  <a:srgbClr val="FF6600"/>
                </a:solidFill>
                <a:latin typeface="Tahoma"/>
                <a:cs typeface="Tahoma"/>
              </a:rPr>
              <a:t>and</a:t>
            </a:r>
            <a:r>
              <a:rPr sz="1200" spc="-2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55" dirty="0">
                <a:solidFill>
                  <a:srgbClr val="FF6600"/>
                </a:solidFill>
                <a:latin typeface="Tahoma"/>
                <a:cs typeface="Tahoma"/>
              </a:rPr>
              <a:t>fine-</a:t>
            </a:r>
            <a:r>
              <a:rPr sz="1200" spc="-10" dirty="0">
                <a:solidFill>
                  <a:srgbClr val="FF6600"/>
                </a:solidFill>
                <a:latin typeface="Tahoma"/>
                <a:cs typeface="Tahoma"/>
              </a:rPr>
              <a:t>tuning</a:t>
            </a:r>
            <a:r>
              <a:rPr sz="1200" spc="-10" dirty="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  <p:transition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86" y="236849"/>
            <a:ext cx="499872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Training</a:t>
            </a:r>
            <a:r>
              <a:rPr spc="3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r>
              <a:rPr spc="4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4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Inference.</a:t>
            </a:r>
            <a:r>
              <a:rPr spc="185" dirty="0"/>
              <a:t> </a:t>
            </a:r>
            <a:r>
              <a:rPr dirty="0"/>
              <a:t>Training</a:t>
            </a:r>
            <a:r>
              <a:rPr spc="35" dirty="0"/>
              <a:t> </a:t>
            </a:r>
            <a:r>
              <a:rPr spc="-35" dirty="0"/>
              <a:t>Methods</a:t>
            </a:r>
            <a:r>
              <a:rPr spc="40" dirty="0"/>
              <a:t> </a:t>
            </a:r>
            <a:r>
              <a:rPr dirty="0"/>
              <a:t>and</a:t>
            </a:r>
            <a:r>
              <a:rPr spc="40" dirty="0"/>
              <a:t> </a:t>
            </a:r>
            <a:r>
              <a:rPr spc="-30" dirty="0"/>
              <a:t>Techniques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13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4594" y="571652"/>
            <a:ext cx="5047615" cy="223329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05"/>
              </a:spcBef>
            </a:pPr>
            <a:r>
              <a:rPr sz="1200" spc="-50" dirty="0">
                <a:solidFill>
                  <a:srgbClr val="FF6600"/>
                </a:solidFill>
                <a:latin typeface="Tahoma"/>
                <a:cs typeface="Tahoma"/>
              </a:rPr>
              <a:t>Pre-</a:t>
            </a:r>
            <a:r>
              <a:rPr sz="1200" spc="-10" dirty="0">
                <a:solidFill>
                  <a:srgbClr val="FF6600"/>
                </a:solidFill>
                <a:latin typeface="Tahoma"/>
                <a:cs typeface="Tahoma"/>
              </a:rPr>
              <a:t>training</a:t>
            </a:r>
            <a:r>
              <a:rPr sz="1200" spc="-10" dirty="0">
                <a:latin typeface="Tahoma"/>
                <a:cs typeface="Tahoma"/>
              </a:rPr>
              <a:t>:</a:t>
            </a:r>
            <a:endParaRPr sz="1200">
              <a:latin typeface="Tahoma"/>
              <a:cs typeface="Tahoma"/>
            </a:endParaRPr>
          </a:p>
          <a:p>
            <a:pPr marL="322580" marR="175895" indent="-193040">
              <a:lnSpc>
                <a:spcPct val="100000"/>
              </a:lnSpc>
              <a:spcBef>
                <a:spcPts val="300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209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latin typeface="Tahoma"/>
                <a:cs typeface="Tahoma"/>
              </a:rPr>
              <a:t>It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involves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training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model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on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large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datasets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equip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it</a:t>
            </a:r>
            <a:r>
              <a:rPr sz="1200" spc="-20" dirty="0">
                <a:latin typeface="Tahoma"/>
                <a:cs typeface="Tahoma"/>
              </a:rPr>
              <a:t> with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variety</a:t>
            </a:r>
            <a:r>
              <a:rPr sz="1200" spc="-25" dirty="0">
                <a:latin typeface="Tahoma"/>
                <a:cs typeface="Tahoma"/>
              </a:rPr>
              <a:t> of </a:t>
            </a:r>
            <a:r>
              <a:rPr sz="1200" spc="-60" dirty="0">
                <a:latin typeface="Tahoma"/>
                <a:cs typeface="Tahoma"/>
              </a:rPr>
              <a:t>generally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useful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representations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for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performing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specific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tasks.</a:t>
            </a:r>
            <a:endParaRPr sz="1200">
              <a:latin typeface="Tahoma"/>
              <a:cs typeface="Tahoma"/>
            </a:endParaRPr>
          </a:p>
          <a:p>
            <a:pPr marL="322580" marR="17780" indent="-193040">
              <a:lnSpc>
                <a:spcPct val="100000"/>
              </a:lnSpc>
              <a:spcBef>
                <a:spcPts val="310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57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latin typeface="Tahoma"/>
                <a:cs typeface="Tahoma"/>
              </a:rPr>
              <a:t>This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process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provides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model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with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weights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that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embody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rich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set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of </a:t>
            </a:r>
            <a:r>
              <a:rPr sz="1200" spc="-80" dirty="0">
                <a:latin typeface="Tahoma"/>
                <a:cs typeface="Tahoma"/>
              </a:rPr>
              <a:t>learned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representations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from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beginning,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rather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than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relying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on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randomly </a:t>
            </a:r>
            <a:r>
              <a:rPr sz="1200" spc="-80" dirty="0">
                <a:latin typeface="Tahoma"/>
                <a:cs typeface="Tahoma"/>
              </a:rPr>
              <a:t>assigned</a:t>
            </a:r>
            <a:r>
              <a:rPr sz="1200" spc="5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values.</a:t>
            </a:r>
            <a:endParaRPr sz="1200">
              <a:latin typeface="Tahoma"/>
              <a:cs typeface="Tahoma"/>
            </a:endParaRPr>
          </a:p>
          <a:p>
            <a:pPr marL="322580" marR="78105" indent="-193040" algn="just">
              <a:lnSpc>
                <a:spcPct val="100000"/>
              </a:lnSpc>
              <a:spcBef>
                <a:spcPts val="310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232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50" dirty="0">
                <a:latin typeface="Tahoma"/>
                <a:cs typeface="Tahoma"/>
              </a:rPr>
              <a:t>Pre-</a:t>
            </a:r>
            <a:r>
              <a:rPr sz="1200" spc="-35" dirty="0">
                <a:latin typeface="Tahoma"/>
                <a:cs typeface="Tahoma"/>
              </a:rPr>
              <a:t>trained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models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can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either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be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used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directly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(referred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off-</a:t>
            </a:r>
            <a:r>
              <a:rPr sz="1200" spc="-70" dirty="0">
                <a:latin typeface="Tahoma"/>
                <a:cs typeface="Tahoma"/>
              </a:rPr>
              <a:t>the-</a:t>
            </a:r>
            <a:r>
              <a:rPr sz="1200" spc="-10" dirty="0">
                <a:latin typeface="Tahoma"/>
                <a:cs typeface="Tahoma"/>
              </a:rPr>
              <a:t>shelf) </a:t>
            </a:r>
            <a:r>
              <a:rPr sz="1200" spc="-50" dirty="0">
                <a:latin typeface="Tahoma"/>
                <a:cs typeface="Tahoma"/>
              </a:rPr>
              <a:t>or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can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undergo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additional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training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(called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fine-tuning)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on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specific</a:t>
            </a:r>
            <a:r>
              <a:rPr sz="1200" spc="-25" dirty="0">
                <a:latin typeface="Tahoma"/>
                <a:cs typeface="Tahoma"/>
              </a:rPr>
              <a:t> task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or </a:t>
            </a:r>
            <a:r>
              <a:rPr sz="1200" spc="-10" dirty="0">
                <a:latin typeface="Tahoma"/>
                <a:cs typeface="Tahoma"/>
              </a:rPr>
              <a:t>dataset.</a:t>
            </a:r>
            <a:endParaRPr sz="1200">
              <a:latin typeface="Tahoma"/>
              <a:cs typeface="Tahoma"/>
            </a:endParaRPr>
          </a:p>
          <a:p>
            <a:pPr marL="322580" marR="282575" indent="-193040" algn="just">
              <a:lnSpc>
                <a:spcPct val="100000"/>
              </a:lnSpc>
              <a:spcBef>
                <a:spcPts val="31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225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latin typeface="Tahoma"/>
                <a:cs typeface="Tahoma"/>
              </a:rPr>
              <a:t>Many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CNNs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are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pre-</a:t>
            </a:r>
            <a:r>
              <a:rPr sz="1200" spc="-50" dirty="0">
                <a:latin typeface="Tahoma"/>
                <a:cs typeface="Tahoma"/>
              </a:rPr>
              <a:t>trained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on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ImageNet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dataset,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enabling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them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to </a:t>
            </a:r>
            <a:r>
              <a:rPr sz="1200" spc="-65" dirty="0">
                <a:latin typeface="Tahoma"/>
                <a:cs typeface="Tahoma"/>
              </a:rPr>
              <a:t>learn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many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essential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characteristics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visual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world.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  <p:transition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86" y="236849"/>
            <a:ext cx="499872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Training</a:t>
            </a:r>
            <a:r>
              <a:rPr spc="3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r>
              <a:rPr spc="4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4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Inference.</a:t>
            </a:r>
            <a:r>
              <a:rPr spc="185" dirty="0"/>
              <a:t> </a:t>
            </a:r>
            <a:r>
              <a:rPr dirty="0"/>
              <a:t>Training</a:t>
            </a:r>
            <a:r>
              <a:rPr spc="35" dirty="0"/>
              <a:t> </a:t>
            </a:r>
            <a:r>
              <a:rPr spc="-35" dirty="0"/>
              <a:t>Methods</a:t>
            </a:r>
            <a:r>
              <a:rPr spc="40" dirty="0"/>
              <a:t> </a:t>
            </a:r>
            <a:r>
              <a:rPr dirty="0"/>
              <a:t>and</a:t>
            </a:r>
            <a:r>
              <a:rPr spc="40" dirty="0"/>
              <a:t> </a:t>
            </a:r>
            <a:r>
              <a:rPr spc="-30" dirty="0"/>
              <a:t>Techniques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14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4594" y="498246"/>
            <a:ext cx="5090795" cy="2416810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05"/>
              </a:spcBef>
            </a:pPr>
            <a:r>
              <a:rPr sz="1200" spc="-50" dirty="0">
                <a:solidFill>
                  <a:srgbClr val="FF6600"/>
                </a:solidFill>
                <a:latin typeface="Tahoma"/>
                <a:cs typeface="Tahoma"/>
              </a:rPr>
              <a:t>Fine-</a:t>
            </a:r>
            <a:r>
              <a:rPr sz="1200" spc="-10" dirty="0">
                <a:solidFill>
                  <a:srgbClr val="FF6600"/>
                </a:solidFill>
                <a:latin typeface="Tahoma"/>
                <a:cs typeface="Tahoma"/>
              </a:rPr>
              <a:t>tuning</a:t>
            </a:r>
            <a:r>
              <a:rPr sz="1200" spc="-10" dirty="0">
                <a:latin typeface="Tahoma"/>
                <a:cs typeface="Tahoma"/>
              </a:rPr>
              <a:t>:</a:t>
            </a:r>
            <a:endParaRPr sz="1200">
              <a:latin typeface="Tahoma"/>
              <a:cs typeface="Tahoma"/>
            </a:endParaRPr>
          </a:p>
          <a:p>
            <a:pPr marL="322580" marR="269875" indent="-193040">
              <a:lnSpc>
                <a:spcPct val="100000"/>
              </a:lnSpc>
              <a:spcBef>
                <a:spcPts val="300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2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latin typeface="Tahoma"/>
                <a:cs typeface="Tahoma"/>
              </a:rPr>
              <a:t>This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is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process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adjusting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pre-</a:t>
            </a:r>
            <a:r>
              <a:rPr sz="1200" spc="-50" dirty="0">
                <a:latin typeface="Tahoma"/>
                <a:cs typeface="Tahoma"/>
              </a:rPr>
              <a:t>trained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model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for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95" dirty="0">
                <a:latin typeface="Tahoma"/>
                <a:cs typeface="Tahoma"/>
              </a:rPr>
              <a:t>new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dataset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or task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through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additional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training.</a:t>
            </a:r>
            <a:endParaRPr sz="1200">
              <a:latin typeface="Tahoma"/>
              <a:cs typeface="Tahoma"/>
            </a:endParaRPr>
          </a:p>
          <a:p>
            <a:pPr marL="322580" marR="173355" indent="-193040">
              <a:lnSpc>
                <a:spcPct val="100000"/>
              </a:lnSpc>
              <a:spcBef>
                <a:spcPts val="310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79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latin typeface="Tahoma"/>
                <a:cs typeface="Tahoma"/>
              </a:rPr>
              <a:t>The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weights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from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pre-</a:t>
            </a:r>
            <a:r>
              <a:rPr sz="1200" spc="-50" dirty="0">
                <a:latin typeface="Tahoma"/>
                <a:cs typeface="Tahoma"/>
              </a:rPr>
              <a:t>trained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model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90" dirty="0">
                <a:latin typeface="Tahoma"/>
                <a:cs typeface="Tahoma"/>
              </a:rPr>
              <a:t>serve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initial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parameters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for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95" dirty="0">
                <a:latin typeface="Tahoma"/>
                <a:cs typeface="Tahoma"/>
              </a:rPr>
              <a:t>new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model.</a:t>
            </a:r>
            <a:endParaRPr sz="1200">
              <a:latin typeface="Tahoma"/>
              <a:cs typeface="Tahoma"/>
            </a:endParaRPr>
          </a:p>
          <a:p>
            <a:pPr marL="322580" marR="17780" indent="-193040" algn="just">
              <a:lnSpc>
                <a:spcPct val="100000"/>
              </a:lnSpc>
              <a:spcBef>
                <a:spcPts val="30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27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65" dirty="0">
                <a:latin typeface="Tahoma"/>
                <a:cs typeface="Tahoma"/>
              </a:rPr>
              <a:t>Some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or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all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layers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are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then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trained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on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95" dirty="0">
                <a:latin typeface="Tahoma"/>
                <a:cs typeface="Tahoma"/>
              </a:rPr>
              <a:t>new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task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or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data, typically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using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a </a:t>
            </a:r>
            <a:r>
              <a:rPr sz="1200" spc="-75" dirty="0">
                <a:latin typeface="Tahoma"/>
                <a:cs typeface="Tahoma"/>
              </a:rPr>
              <a:t>lower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learning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rate,</a:t>
            </a:r>
            <a:r>
              <a:rPr sz="1200" spc="-6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while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layers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that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remain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untrained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are</a:t>
            </a:r>
            <a:r>
              <a:rPr sz="1200" spc="-10" dirty="0">
                <a:latin typeface="Tahoma"/>
                <a:cs typeface="Tahoma"/>
              </a:rPr>
              <a:t> ”frozen”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retain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1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beneficial</a:t>
            </a:r>
            <a:r>
              <a:rPr sz="1200" spc="1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representations</a:t>
            </a:r>
            <a:r>
              <a:rPr sz="1200" spc="1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acquired</a:t>
            </a:r>
            <a:r>
              <a:rPr sz="1200" spc="1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during</a:t>
            </a:r>
            <a:r>
              <a:rPr sz="1200" spc="10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pre-</a:t>
            </a:r>
            <a:r>
              <a:rPr sz="1200" spc="-10" dirty="0">
                <a:latin typeface="Tahoma"/>
                <a:cs typeface="Tahoma"/>
              </a:rPr>
              <a:t>training.</a:t>
            </a:r>
            <a:endParaRPr sz="1200">
              <a:latin typeface="Tahoma"/>
              <a:cs typeface="Tahoma"/>
            </a:endParaRPr>
          </a:p>
          <a:p>
            <a:pPr marL="322580" marR="20320" indent="-193040">
              <a:lnSpc>
                <a:spcPct val="100000"/>
              </a:lnSpc>
              <a:spcBef>
                <a:spcPts val="31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87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65" dirty="0">
                <a:latin typeface="Tahoma"/>
                <a:cs typeface="Tahoma"/>
              </a:rPr>
              <a:t>Generally,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training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occurs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in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reverse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order,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starting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from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output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layer </a:t>
            </a:r>
            <a:r>
              <a:rPr sz="1200" spc="-55" dirty="0">
                <a:latin typeface="Tahoma"/>
                <a:cs typeface="Tahoma"/>
              </a:rPr>
              <a:t>and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moving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towards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input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layer,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allowing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more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specialized </a:t>
            </a:r>
            <a:r>
              <a:rPr sz="1200" spc="-65" dirty="0">
                <a:latin typeface="Tahoma"/>
                <a:cs typeface="Tahoma"/>
              </a:rPr>
              <a:t>representations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the</a:t>
            </a:r>
            <a:r>
              <a:rPr sz="1200" spc="-30" dirty="0">
                <a:latin typeface="Tahoma"/>
                <a:cs typeface="Tahoma"/>
              </a:rPr>
              <a:t> later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layers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35" dirty="0">
                <a:latin typeface="Tahoma"/>
                <a:cs typeface="Tahoma"/>
              </a:rPr>
              <a:t> adapt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95" dirty="0">
                <a:latin typeface="Tahoma"/>
                <a:cs typeface="Tahoma"/>
              </a:rPr>
              <a:t>new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task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while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preserving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broader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representations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earlier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layers.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  <p:transition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86" y="236849"/>
            <a:ext cx="3011805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Training</a:t>
            </a:r>
            <a:r>
              <a:rPr spc="4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r>
              <a:rPr spc="4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4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Inference.</a:t>
            </a:r>
            <a:r>
              <a:rPr spc="190" dirty="0"/>
              <a:t> </a:t>
            </a:r>
            <a:r>
              <a:rPr spc="-10" dirty="0"/>
              <a:t>Overfitting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7294" y="585391"/>
            <a:ext cx="4675505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200" spc="-35" dirty="0">
                <a:solidFill>
                  <a:srgbClr val="FF6600"/>
                </a:solidFill>
                <a:latin typeface="Tahoma"/>
                <a:cs typeface="Tahoma"/>
              </a:rPr>
              <a:t>Overfitting</a:t>
            </a:r>
            <a:r>
              <a:rPr sz="1200" spc="-35" dirty="0">
                <a:latin typeface="Tahoma"/>
                <a:cs typeface="Tahoma"/>
              </a:rPr>
              <a:t>:</a:t>
            </a:r>
            <a:r>
              <a:rPr sz="1200" spc="9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model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performs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exceptionally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well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on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training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data</a:t>
            </a:r>
            <a:r>
              <a:rPr sz="1200" spc="-25" dirty="0">
                <a:latin typeface="Tahoma"/>
                <a:cs typeface="Tahoma"/>
              </a:rPr>
              <a:t> but </a:t>
            </a:r>
            <a:r>
              <a:rPr sz="1200" spc="-60" dirty="0">
                <a:latin typeface="Tahoma"/>
                <a:cs typeface="Tahoma"/>
              </a:rPr>
              <a:t>struggles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generalize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new,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100" dirty="0">
                <a:latin typeface="Tahoma"/>
                <a:cs typeface="Tahoma"/>
              </a:rPr>
              <a:t>unseen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data.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6012" y="1102118"/>
            <a:ext cx="3527952" cy="163888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15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  <p:transition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86" y="236849"/>
            <a:ext cx="3011805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Training</a:t>
            </a:r>
            <a:r>
              <a:rPr spc="4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r>
              <a:rPr spc="4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4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Inference.</a:t>
            </a:r>
            <a:r>
              <a:rPr spc="190" dirty="0"/>
              <a:t> </a:t>
            </a:r>
            <a:r>
              <a:rPr spc="-10" dirty="0"/>
              <a:t>Overfitting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16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1894" y="672008"/>
            <a:ext cx="5055870" cy="2012314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5"/>
              </a:spcBef>
            </a:pPr>
            <a:r>
              <a:rPr sz="1200" spc="-50" dirty="0">
                <a:latin typeface="Tahoma"/>
                <a:cs typeface="Tahoma"/>
              </a:rPr>
              <a:t>Preventing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from</a:t>
            </a:r>
            <a:r>
              <a:rPr sz="1200" spc="-10" dirty="0">
                <a:latin typeface="Tahoma"/>
                <a:cs typeface="Tahoma"/>
              </a:rPr>
              <a:t> overfitting:</a:t>
            </a:r>
            <a:endParaRPr sz="1200">
              <a:latin typeface="Tahoma"/>
              <a:cs typeface="Tahoma"/>
            </a:endParaRPr>
          </a:p>
          <a:p>
            <a:pPr marL="335280" marR="40005" indent="-193040">
              <a:lnSpc>
                <a:spcPct val="100000"/>
              </a:lnSpc>
              <a:spcBef>
                <a:spcPts val="300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65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30" dirty="0">
                <a:solidFill>
                  <a:srgbClr val="FF6600"/>
                </a:solidFill>
                <a:latin typeface="Tahoma"/>
                <a:cs typeface="Tahoma"/>
              </a:rPr>
              <a:t>Dropout</a:t>
            </a:r>
            <a:r>
              <a:rPr sz="1200" spc="-30" dirty="0">
                <a:latin typeface="Tahoma"/>
                <a:cs typeface="Tahoma"/>
              </a:rPr>
              <a:t>:</a:t>
            </a:r>
            <a:r>
              <a:rPr sz="1200" spc="85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Dropout </a:t>
            </a:r>
            <a:r>
              <a:rPr sz="1200" spc="-55" dirty="0">
                <a:latin typeface="Tahoma"/>
                <a:cs typeface="Tahoma"/>
              </a:rPr>
              <a:t>randomly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drops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out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80" dirty="0">
                <a:latin typeface="Tahoma"/>
                <a:cs typeface="Tahoma"/>
              </a:rPr>
              <a:t>neurons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from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network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during </a:t>
            </a:r>
            <a:r>
              <a:rPr sz="1200" spc="-25" dirty="0">
                <a:latin typeface="Tahoma"/>
                <a:cs typeface="Tahoma"/>
              </a:rPr>
              <a:t>training.</a:t>
            </a:r>
            <a:r>
              <a:rPr sz="1200" spc="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This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forces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network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learn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more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robust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features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that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are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not </a:t>
            </a:r>
            <a:r>
              <a:rPr sz="1200" spc="-70" dirty="0">
                <a:latin typeface="Tahoma"/>
                <a:cs typeface="Tahoma"/>
              </a:rPr>
              <a:t>dependent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on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any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single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neuron.</a:t>
            </a:r>
            <a:endParaRPr sz="1200">
              <a:latin typeface="Tahoma"/>
              <a:cs typeface="Tahoma"/>
            </a:endParaRPr>
          </a:p>
          <a:p>
            <a:pPr marL="335280" marR="30480" indent="-193040">
              <a:lnSpc>
                <a:spcPct val="100000"/>
              </a:lnSpc>
              <a:spcBef>
                <a:spcPts val="31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217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FF6600"/>
                </a:solidFill>
                <a:latin typeface="Tahoma"/>
                <a:cs typeface="Tahoma"/>
              </a:rPr>
              <a:t>L1</a:t>
            </a:r>
            <a:r>
              <a:rPr sz="1200" spc="-2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50" dirty="0">
                <a:solidFill>
                  <a:srgbClr val="FF6600"/>
                </a:solidFill>
                <a:latin typeface="Tahoma"/>
                <a:cs typeface="Tahoma"/>
              </a:rPr>
              <a:t>regularization</a:t>
            </a:r>
            <a:r>
              <a:rPr sz="1200" spc="-50" dirty="0">
                <a:latin typeface="Tahoma"/>
                <a:cs typeface="Tahoma"/>
              </a:rPr>
              <a:t>:</a:t>
            </a:r>
            <a:r>
              <a:rPr sz="1200" spc="9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L1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regularization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regularizes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absolute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value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the </a:t>
            </a:r>
            <a:r>
              <a:rPr sz="1200" spc="-70" dirty="0">
                <a:latin typeface="Tahoma"/>
                <a:cs typeface="Tahoma"/>
              </a:rPr>
              <a:t>weights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in</a:t>
            </a:r>
            <a:r>
              <a:rPr sz="1200" spc="-7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network.</a:t>
            </a:r>
            <a:r>
              <a:rPr sz="1200" spc="8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This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can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help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reduce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number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weights</a:t>
            </a:r>
            <a:r>
              <a:rPr sz="1200" spc="-25" dirty="0">
                <a:latin typeface="Tahoma"/>
                <a:cs typeface="Tahoma"/>
              </a:rPr>
              <a:t> and </a:t>
            </a:r>
            <a:r>
              <a:rPr sz="1200" spc="-85" dirty="0">
                <a:latin typeface="Tahoma"/>
                <a:cs typeface="Tahoma"/>
              </a:rPr>
              <a:t>make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80" dirty="0">
                <a:latin typeface="Tahoma"/>
                <a:cs typeface="Tahoma"/>
              </a:rPr>
              <a:t>network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more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efficient.</a:t>
            </a:r>
            <a:endParaRPr sz="1200">
              <a:latin typeface="Tahoma"/>
              <a:cs typeface="Tahoma"/>
            </a:endParaRPr>
          </a:p>
          <a:p>
            <a:pPr marL="335280" marR="40640" indent="-193040" algn="just">
              <a:lnSpc>
                <a:spcPct val="100000"/>
              </a:lnSpc>
              <a:spcBef>
                <a:spcPts val="310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95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solidFill>
                  <a:srgbClr val="FF6600"/>
                </a:solidFill>
                <a:latin typeface="Tahoma"/>
                <a:cs typeface="Tahoma"/>
              </a:rPr>
              <a:t>L2</a:t>
            </a:r>
            <a:r>
              <a:rPr sz="1200" spc="-2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45" dirty="0">
                <a:solidFill>
                  <a:srgbClr val="FF6600"/>
                </a:solidFill>
                <a:latin typeface="Tahoma"/>
                <a:cs typeface="Tahoma"/>
              </a:rPr>
              <a:t>regularization</a:t>
            </a:r>
            <a:r>
              <a:rPr sz="1200" spc="-45" dirty="0">
                <a:latin typeface="Tahoma"/>
                <a:cs typeface="Tahoma"/>
              </a:rPr>
              <a:t>:</a:t>
            </a:r>
            <a:r>
              <a:rPr sz="1200" spc="9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L2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regularization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regularizes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80" dirty="0">
                <a:latin typeface="Tahoma"/>
                <a:cs typeface="Tahoma"/>
              </a:rPr>
              <a:t>square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weights</a:t>
            </a:r>
            <a:r>
              <a:rPr sz="1200" spc="-25" dirty="0">
                <a:latin typeface="Tahoma"/>
                <a:cs typeface="Tahoma"/>
              </a:rPr>
              <a:t> in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55" dirty="0">
                <a:latin typeface="Tahoma"/>
                <a:cs typeface="Tahoma"/>
              </a:rPr>
              <a:t> network.</a:t>
            </a:r>
            <a:r>
              <a:rPr sz="1200" spc="6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This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can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also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help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reduce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number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weights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and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make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80" dirty="0">
                <a:latin typeface="Tahoma"/>
                <a:cs typeface="Tahoma"/>
              </a:rPr>
              <a:t>network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more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efficient.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  <p:transition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986" y="236849"/>
            <a:ext cx="1560195" cy="2882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00" dirty="0">
                <a:solidFill>
                  <a:srgbClr val="668E22"/>
                </a:solidFill>
                <a:latin typeface="Calibri"/>
                <a:cs typeface="Calibri"/>
              </a:rPr>
              <a:t>Table</a:t>
            </a:r>
            <a:r>
              <a:rPr sz="1700" spc="40" dirty="0">
                <a:solidFill>
                  <a:srgbClr val="668E22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668E22"/>
                </a:solidFill>
                <a:latin typeface="Calibri"/>
                <a:cs typeface="Calibri"/>
              </a:rPr>
              <a:t>of</a:t>
            </a:r>
            <a:r>
              <a:rPr sz="1700" spc="40" dirty="0">
                <a:solidFill>
                  <a:srgbClr val="668E22"/>
                </a:solidFill>
                <a:latin typeface="Calibri"/>
                <a:cs typeface="Calibri"/>
              </a:rPr>
              <a:t> </a:t>
            </a:r>
            <a:r>
              <a:rPr sz="1700" spc="-30" dirty="0">
                <a:solidFill>
                  <a:srgbClr val="668E22"/>
                </a:solidFill>
                <a:latin typeface="Calibri"/>
                <a:cs typeface="Calibri"/>
              </a:rPr>
              <a:t>Contents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17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7294" y="1030348"/>
            <a:ext cx="1409065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40" dirty="0">
                <a:solidFill>
                  <a:srgbClr val="668E22"/>
                </a:solidFill>
                <a:latin typeface="Tahoma"/>
                <a:cs typeface="Tahoma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Training </a:t>
            </a:r>
            <a:r>
              <a:rPr sz="1200" spc="-55" dirty="0">
                <a:solidFill>
                  <a:srgbClr val="668E22"/>
                </a:solidFill>
                <a:latin typeface="Tahoma"/>
                <a:cs typeface="Tahoma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r>
              <a:rPr sz="1200" spc="-35" dirty="0">
                <a:solidFill>
                  <a:srgbClr val="668E22"/>
                </a:solidFill>
                <a:latin typeface="Tahoma"/>
                <a:cs typeface="Tahoma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spc="-75" dirty="0">
                <a:solidFill>
                  <a:srgbClr val="668E22"/>
                </a:solidFill>
                <a:latin typeface="Tahoma"/>
                <a:cs typeface="Tahoma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Inference</a:t>
            </a:r>
            <a:endParaRPr sz="1200">
              <a:solidFill>
                <a:srgbClr val="668E22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294" y="1545320"/>
            <a:ext cx="2078406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b="1" spc="-10" dirty="0">
                <a:solidFill>
                  <a:srgbClr val="668E22"/>
                </a:solidFill>
                <a:latin typeface="Tahoma"/>
                <a:cs typeface="Tahoma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</a:t>
            </a:r>
            <a:r>
              <a:rPr sz="1200" b="1" dirty="0">
                <a:solidFill>
                  <a:srgbClr val="668E22"/>
                </a:solidFill>
                <a:latin typeface="Tahoma"/>
                <a:cs typeface="Tahoma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b="1" spc="-75" dirty="0">
                <a:solidFill>
                  <a:srgbClr val="668E22"/>
                </a:solidFill>
                <a:latin typeface="Tahoma"/>
                <a:cs typeface="Tahoma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performance</a:t>
            </a:r>
            <a:r>
              <a:rPr sz="1200" b="1" dirty="0">
                <a:solidFill>
                  <a:srgbClr val="668E22"/>
                </a:solidFill>
                <a:latin typeface="Tahoma"/>
                <a:cs typeface="Tahoma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b="1" spc="-40" dirty="0">
                <a:solidFill>
                  <a:srgbClr val="668E22"/>
                </a:solidFill>
                <a:latin typeface="Tahoma"/>
                <a:cs typeface="Tahoma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metrics</a:t>
            </a:r>
            <a:endParaRPr sz="1200" b="1" dirty="0">
              <a:solidFill>
                <a:srgbClr val="668E22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294" y="2060293"/>
            <a:ext cx="1449705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dirty="0">
                <a:solidFill>
                  <a:srgbClr val="668E22"/>
                </a:solidFill>
                <a:latin typeface="Tahoma"/>
                <a:cs typeface="Tahoma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Key</a:t>
            </a:r>
            <a:r>
              <a:rPr sz="1200" spc="-5" dirty="0">
                <a:solidFill>
                  <a:srgbClr val="668E22"/>
                </a:solidFill>
                <a:latin typeface="Tahoma"/>
                <a:cs typeface="Tahoma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dirty="0">
                <a:solidFill>
                  <a:srgbClr val="668E22"/>
                </a:solidFill>
                <a:latin typeface="Tahoma"/>
                <a:cs typeface="Tahoma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CNN </a:t>
            </a:r>
            <a:r>
              <a:rPr sz="1200" spc="-50" dirty="0">
                <a:solidFill>
                  <a:srgbClr val="668E22"/>
                </a:solidFill>
                <a:latin typeface="Tahoma"/>
                <a:cs typeface="Tahoma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architectures</a:t>
            </a:r>
            <a:endParaRPr sz="1200">
              <a:solidFill>
                <a:srgbClr val="668E22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  <p:transition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86" y="236849"/>
            <a:ext cx="236601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3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</a:t>
            </a:r>
            <a:r>
              <a:rPr spc="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6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performance</a:t>
            </a:r>
            <a:r>
              <a:rPr spc="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metrics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18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6808" y="895969"/>
            <a:ext cx="5012055" cy="15678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0504" marR="30480" indent="-193040" algn="just">
              <a:lnSpc>
                <a:spcPct val="100000"/>
              </a:lnSpc>
              <a:spcBef>
                <a:spcPts val="9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232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60" dirty="0">
                <a:latin typeface="Tahoma"/>
                <a:cs typeface="Tahoma"/>
              </a:rPr>
              <a:t>Performance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metrics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95" dirty="0">
                <a:latin typeface="Tahoma"/>
                <a:cs typeface="Tahoma"/>
              </a:rPr>
              <a:t>are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essential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for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assessing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the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50" dirty="0">
                <a:solidFill>
                  <a:srgbClr val="FF6600"/>
                </a:solidFill>
                <a:latin typeface="Tahoma"/>
                <a:cs typeface="Tahoma"/>
              </a:rPr>
              <a:t>accuracy</a:t>
            </a:r>
            <a:r>
              <a:rPr sz="1200" spc="-1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and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35" dirty="0">
                <a:solidFill>
                  <a:srgbClr val="FF6600"/>
                </a:solidFill>
                <a:latin typeface="Tahoma"/>
                <a:cs typeface="Tahoma"/>
              </a:rPr>
              <a:t>reliability</a:t>
            </a:r>
            <a:r>
              <a:rPr sz="1200" spc="-1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srgbClr val="FF6600"/>
                </a:solidFill>
                <a:latin typeface="Tahoma"/>
                <a:cs typeface="Tahoma"/>
              </a:rPr>
              <a:t>of </a:t>
            </a:r>
            <a:r>
              <a:rPr sz="1200" spc="-10" dirty="0">
                <a:solidFill>
                  <a:srgbClr val="FF6600"/>
                </a:solidFill>
                <a:latin typeface="Tahoma"/>
                <a:cs typeface="Tahoma"/>
              </a:rPr>
              <a:t>predictions</a:t>
            </a:r>
            <a:r>
              <a:rPr sz="1200" spc="-10" dirty="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  <a:p>
            <a:pPr marL="230504" marR="132080" indent="-193040" algn="just">
              <a:lnSpc>
                <a:spcPct val="100000"/>
              </a:lnSpc>
              <a:spcBef>
                <a:spcPts val="30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27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latin typeface="Tahoma"/>
                <a:cs typeface="Tahoma"/>
              </a:rPr>
              <a:t>The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spc="-50" dirty="0">
                <a:solidFill>
                  <a:srgbClr val="FF6600"/>
                </a:solidFill>
                <a:latin typeface="Tahoma"/>
                <a:cs typeface="Tahoma"/>
              </a:rPr>
              <a:t>confusion</a:t>
            </a:r>
            <a:r>
              <a:rPr sz="1200" spc="-4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35" dirty="0">
                <a:solidFill>
                  <a:srgbClr val="FF6600"/>
                </a:solidFill>
                <a:latin typeface="Tahoma"/>
                <a:cs typeface="Tahoma"/>
              </a:rPr>
              <a:t>matrix</a:t>
            </a:r>
            <a:r>
              <a:rPr sz="1200" spc="-4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is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valuable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evaluation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tool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that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allows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professionals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6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systematically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analyze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strengths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and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100" dirty="0">
                <a:latin typeface="Tahoma"/>
                <a:cs typeface="Tahoma"/>
              </a:rPr>
              <a:t>weaknesses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their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models,</a:t>
            </a:r>
            <a:r>
              <a:rPr sz="1200" spc="-25" dirty="0">
                <a:latin typeface="Tahoma"/>
                <a:cs typeface="Tahoma"/>
              </a:rPr>
              <a:t> by </a:t>
            </a:r>
            <a:r>
              <a:rPr sz="1200" spc="-65" dirty="0">
                <a:latin typeface="Tahoma"/>
                <a:cs typeface="Tahoma"/>
              </a:rPr>
              <a:t>comparing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model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predictions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against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ground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truth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labels.</a:t>
            </a:r>
            <a:endParaRPr sz="1200">
              <a:latin typeface="Tahoma"/>
              <a:cs typeface="Tahoma"/>
            </a:endParaRPr>
          </a:p>
          <a:p>
            <a:pPr marL="230504" marR="264795" indent="-193040">
              <a:lnSpc>
                <a:spcPct val="100000"/>
              </a:lnSpc>
              <a:spcBef>
                <a:spcPts val="31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95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latin typeface="Tahoma"/>
                <a:cs typeface="Tahoma"/>
              </a:rPr>
              <a:t>The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outcomes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binary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classification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are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55" dirty="0">
                <a:solidFill>
                  <a:srgbClr val="FF6600"/>
                </a:solidFill>
                <a:latin typeface="Tahoma"/>
                <a:cs typeface="Tahoma"/>
              </a:rPr>
              <a:t>True</a:t>
            </a:r>
            <a:r>
              <a:rPr sz="1200" spc="-2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40" dirty="0">
                <a:solidFill>
                  <a:srgbClr val="FF6600"/>
                </a:solidFill>
                <a:latin typeface="Tahoma"/>
                <a:cs typeface="Tahoma"/>
              </a:rPr>
              <a:t>Positives,</a:t>
            </a:r>
            <a:r>
              <a:rPr sz="1200" spc="-2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55" dirty="0">
                <a:solidFill>
                  <a:srgbClr val="FF6600"/>
                </a:solidFill>
                <a:latin typeface="Tahoma"/>
                <a:cs typeface="Tahoma"/>
              </a:rPr>
              <a:t>True</a:t>
            </a:r>
            <a:r>
              <a:rPr sz="1200" spc="-2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40" dirty="0">
                <a:solidFill>
                  <a:srgbClr val="FF6600"/>
                </a:solidFill>
                <a:latin typeface="Tahoma"/>
                <a:cs typeface="Tahoma"/>
              </a:rPr>
              <a:t>Negatives, </a:t>
            </a:r>
            <a:r>
              <a:rPr sz="1200" spc="-45" dirty="0">
                <a:solidFill>
                  <a:srgbClr val="FF6600"/>
                </a:solidFill>
                <a:latin typeface="Tahoma"/>
                <a:cs typeface="Tahoma"/>
              </a:rPr>
              <a:t>False</a:t>
            </a:r>
            <a:r>
              <a:rPr sz="1200" spc="-5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40" dirty="0">
                <a:solidFill>
                  <a:srgbClr val="FF6600"/>
                </a:solidFill>
                <a:latin typeface="Tahoma"/>
                <a:cs typeface="Tahoma"/>
              </a:rPr>
              <a:t>Positives,</a:t>
            </a:r>
            <a:r>
              <a:rPr sz="1200" spc="-3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55" dirty="0">
                <a:solidFill>
                  <a:srgbClr val="FF6600"/>
                </a:solidFill>
                <a:latin typeface="Tahoma"/>
                <a:cs typeface="Tahoma"/>
              </a:rPr>
              <a:t>and</a:t>
            </a:r>
            <a:r>
              <a:rPr sz="1200" spc="-1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45" dirty="0">
                <a:solidFill>
                  <a:srgbClr val="FF6600"/>
                </a:solidFill>
                <a:latin typeface="Tahoma"/>
                <a:cs typeface="Tahoma"/>
              </a:rPr>
              <a:t>False</a:t>
            </a:r>
            <a:r>
              <a:rPr sz="1200" spc="-1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45" dirty="0">
                <a:solidFill>
                  <a:srgbClr val="FF6600"/>
                </a:solidFill>
                <a:latin typeface="Tahoma"/>
                <a:cs typeface="Tahoma"/>
              </a:rPr>
              <a:t>Negative</a:t>
            </a:r>
            <a:r>
              <a:rPr sz="1200" spc="-45" dirty="0">
                <a:latin typeface="Tahoma"/>
                <a:cs typeface="Tahoma"/>
              </a:rPr>
              <a:t>,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which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are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summarised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by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100" dirty="0">
                <a:latin typeface="Georgia"/>
                <a:cs typeface="Georgia"/>
              </a:rPr>
              <a:t>2</a:t>
            </a:r>
            <a:r>
              <a:rPr sz="1200" spc="-25" dirty="0">
                <a:latin typeface="Georgia"/>
                <a:cs typeface="Georgia"/>
              </a:rPr>
              <a:t> </a:t>
            </a:r>
            <a:r>
              <a:rPr sz="1200" i="1" spc="-65" dirty="0">
                <a:latin typeface="Verdana"/>
                <a:cs typeface="Verdana"/>
              </a:rPr>
              <a:t>×</a:t>
            </a:r>
            <a:r>
              <a:rPr sz="1200" i="1" spc="-160" dirty="0">
                <a:latin typeface="Verdana"/>
                <a:cs typeface="Verdana"/>
              </a:rPr>
              <a:t> </a:t>
            </a:r>
            <a:r>
              <a:rPr sz="1200" spc="-50" dirty="0">
                <a:latin typeface="Georgia"/>
                <a:cs typeface="Georgia"/>
              </a:rPr>
              <a:t>2 </a:t>
            </a:r>
            <a:r>
              <a:rPr sz="1200" spc="-50" dirty="0">
                <a:latin typeface="Tahoma"/>
                <a:cs typeface="Tahoma"/>
              </a:rPr>
              <a:t>confusion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matrix.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  <p:transition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986" y="236849"/>
            <a:ext cx="236601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00" spc="-30" dirty="0">
                <a:solidFill>
                  <a:srgbClr val="668E22"/>
                </a:solidFill>
                <a:latin typeface="Calibri"/>
                <a:cs typeface="Calibri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</a:t>
            </a:r>
            <a:r>
              <a:rPr sz="1700" spc="25" dirty="0">
                <a:solidFill>
                  <a:srgbClr val="668E22"/>
                </a:solidFill>
                <a:latin typeface="Calibri"/>
                <a:cs typeface="Calibri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700" spc="-60" dirty="0">
                <a:solidFill>
                  <a:srgbClr val="668E22"/>
                </a:solidFill>
                <a:latin typeface="Calibri"/>
                <a:cs typeface="Calibri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performance</a:t>
            </a:r>
            <a:r>
              <a:rPr sz="1700" spc="25" dirty="0">
                <a:solidFill>
                  <a:srgbClr val="668E22"/>
                </a:solidFill>
                <a:latin typeface="Calibri"/>
                <a:cs typeface="Calibri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700" spc="-25" dirty="0">
                <a:solidFill>
                  <a:srgbClr val="668E22"/>
                </a:solidFill>
                <a:latin typeface="Calibri"/>
                <a:cs typeface="Calibri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metrics</a:t>
            </a:r>
            <a:endParaRPr sz="1700" dirty="0">
              <a:solidFill>
                <a:srgbClr val="668E22"/>
              </a:solidFill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65707" y="595942"/>
            <a:ext cx="3024045" cy="2203302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359994" y="2941396"/>
            <a:ext cx="2016125" cy="0"/>
          </a:xfrm>
          <a:custGeom>
            <a:avLst/>
            <a:gdLst/>
            <a:ahLst/>
            <a:cxnLst/>
            <a:rect l="l" t="t" r="r" b="b"/>
            <a:pathLst>
              <a:path w="2016125">
                <a:moveTo>
                  <a:pt x="0" y="0"/>
                </a:moveTo>
                <a:lnTo>
                  <a:pt x="2015972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75043" y="3013405"/>
            <a:ext cx="2880360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0"/>
              </a:lnSpc>
            </a:pPr>
            <a:r>
              <a:rPr sz="60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https://www.picsellia.com/post/the-confusion-</a:t>
            </a:r>
            <a:r>
              <a:rPr sz="600" spc="5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matrix-</a:t>
            </a:r>
            <a:r>
              <a:rPr sz="600" spc="95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in-</a:t>
            </a:r>
            <a:r>
              <a:rPr sz="60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computer-</a:t>
            </a:r>
            <a:r>
              <a:rPr sz="600" spc="45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vision</a:t>
            </a:r>
            <a:endParaRPr sz="600" dirty="0">
              <a:solidFill>
                <a:srgbClr val="668E22"/>
              </a:solidFill>
              <a:latin typeface="Cambria"/>
              <a:cs typeface="Cambri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19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  <p:transition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500" y="164679"/>
            <a:ext cx="236601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3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</a:t>
            </a:r>
            <a:r>
              <a:rPr spc="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6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performance</a:t>
            </a:r>
            <a:r>
              <a:rPr spc="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metrics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7294" y="441678"/>
            <a:ext cx="4798695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200" spc="-65" dirty="0">
                <a:latin typeface="Tahoma"/>
                <a:cs typeface="Tahoma"/>
              </a:rPr>
              <a:t>Suppose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7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built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model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predicts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whether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image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contains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car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or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not:</a:t>
            </a:r>
            <a:r>
              <a:rPr sz="1200" spc="75" dirty="0">
                <a:latin typeface="Tahoma"/>
                <a:cs typeface="Tahoma"/>
              </a:rPr>
              <a:t> </a:t>
            </a:r>
            <a:r>
              <a:rPr sz="1200" spc="-25" dirty="0">
                <a:solidFill>
                  <a:srgbClr val="FF6600"/>
                </a:solidFill>
                <a:latin typeface="Tahoma"/>
                <a:cs typeface="Tahoma"/>
              </a:rPr>
              <a:t>two </a:t>
            </a:r>
            <a:r>
              <a:rPr sz="1200" spc="-60" dirty="0">
                <a:solidFill>
                  <a:srgbClr val="FF6600"/>
                </a:solidFill>
                <a:latin typeface="Tahoma"/>
                <a:cs typeface="Tahoma"/>
              </a:rPr>
              <a:t>possible</a:t>
            </a:r>
            <a:r>
              <a:rPr sz="120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60" dirty="0">
                <a:solidFill>
                  <a:srgbClr val="FF6600"/>
                </a:solidFill>
                <a:latin typeface="Tahoma"/>
                <a:cs typeface="Tahoma"/>
              </a:rPr>
              <a:t>outcomes</a:t>
            </a:r>
            <a:r>
              <a:rPr sz="120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55" dirty="0">
                <a:solidFill>
                  <a:srgbClr val="FF6600"/>
                </a:solidFill>
                <a:latin typeface="Tahoma"/>
                <a:cs typeface="Tahoma"/>
              </a:rPr>
              <a:t>(1-</a:t>
            </a:r>
            <a:r>
              <a:rPr sz="1200" spc="-80" dirty="0">
                <a:solidFill>
                  <a:srgbClr val="FF6600"/>
                </a:solidFill>
                <a:latin typeface="Tahoma"/>
                <a:cs typeface="Tahoma"/>
              </a:rPr>
              <a:t>yes,</a:t>
            </a:r>
            <a:r>
              <a:rPr sz="1200" spc="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60" dirty="0">
                <a:solidFill>
                  <a:srgbClr val="FF6600"/>
                </a:solidFill>
                <a:latin typeface="Tahoma"/>
                <a:cs typeface="Tahoma"/>
              </a:rPr>
              <a:t>0-</a:t>
            </a:r>
            <a:r>
              <a:rPr sz="1200" spc="-40" dirty="0">
                <a:solidFill>
                  <a:srgbClr val="FF6600"/>
                </a:solidFill>
                <a:latin typeface="Tahoma"/>
                <a:cs typeface="Tahoma"/>
              </a:rPr>
              <a:t>no)</a:t>
            </a:r>
            <a:r>
              <a:rPr sz="120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are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possible.</a:t>
            </a:r>
            <a:endParaRPr sz="1200" dirty="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17726" y="930000"/>
            <a:ext cx="2519799" cy="156062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7294" y="2599306"/>
            <a:ext cx="4936490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2028189" algn="l"/>
              </a:tabLst>
            </a:pPr>
            <a:r>
              <a:rPr sz="1200" spc="85" dirty="0">
                <a:latin typeface="Tahoma"/>
                <a:cs typeface="Tahoma"/>
              </a:rPr>
              <a:t>TP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-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True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Positives,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50" dirty="0">
                <a:latin typeface="Tahoma"/>
                <a:cs typeface="Tahoma"/>
              </a:rPr>
              <a:t>TN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-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True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Negatives,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55" dirty="0">
                <a:latin typeface="Tahoma"/>
                <a:cs typeface="Tahoma"/>
              </a:rPr>
              <a:t>FP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-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False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Positives,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and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FN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-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False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Negative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	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5043" y="3013405"/>
            <a:ext cx="2880360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0"/>
              </a:lnSpc>
            </a:pPr>
            <a:r>
              <a:rPr sz="60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https://www.picsellia.com/post/the-confusion-</a:t>
            </a:r>
            <a:r>
              <a:rPr sz="600" spc="5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matrix-</a:t>
            </a:r>
            <a:r>
              <a:rPr sz="600" spc="95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in-</a:t>
            </a:r>
            <a:r>
              <a:rPr sz="60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computer-</a:t>
            </a:r>
            <a:r>
              <a:rPr sz="600" spc="45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vision</a:t>
            </a:r>
            <a:endParaRPr sz="600" dirty="0">
              <a:solidFill>
                <a:srgbClr val="668E22"/>
              </a:solidFill>
              <a:latin typeface="Cambria"/>
              <a:cs typeface="Cambri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20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  <p:transition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986" y="236849"/>
            <a:ext cx="236601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00" spc="-30" dirty="0">
                <a:solidFill>
                  <a:srgbClr val="668E22"/>
                </a:solidFill>
                <a:latin typeface="Calibri"/>
                <a:cs typeface="Calibri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</a:t>
            </a:r>
            <a:r>
              <a:rPr sz="1700" spc="25" dirty="0">
                <a:solidFill>
                  <a:srgbClr val="668E22"/>
                </a:solidFill>
                <a:latin typeface="Calibri"/>
                <a:cs typeface="Calibri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700" spc="-60" dirty="0">
                <a:solidFill>
                  <a:srgbClr val="668E22"/>
                </a:solidFill>
                <a:latin typeface="Calibri"/>
                <a:cs typeface="Calibri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performance</a:t>
            </a:r>
            <a:r>
              <a:rPr sz="1700" spc="25" dirty="0">
                <a:solidFill>
                  <a:srgbClr val="668E22"/>
                </a:solidFill>
                <a:latin typeface="Calibri"/>
                <a:cs typeface="Calibri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700" spc="-25" dirty="0">
                <a:solidFill>
                  <a:srgbClr val="668E22"/>
                </a:solidFill>
                <a:latin typeface="Calibri"/>
                <a:cs typeface="Calibri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metrics</a:t>
            </a:r>
            <a:endParaRPr sz="1700" dirty="0">
              <a:solidFill>
                <a:srgbClr val="668E22"/>
              </a:solidFill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17726" y="573664"/>
            <a:ext cx="2520178" cy="225901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359994" y="2941396"/>
            <a:ext cx="2016125" cy="0"/>
          </a:xfrm>
          <a:custGeom>
            <a:avLst/>
            <a:gdLst/>
            <a:ahLst/>
            <a:cxnLst/>
            <a:rect l="l" t="t" r="r" b="b"/>
            <a:pathLst>
              <a:path w="2016125">
                <a:moveTo>
                  <a:pt x="0" y="0"/>
                </a:moveTo>
                <a:lnTo>
                  <a:pt x="2015972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75043" y="2994487"/>
            <a:ext cx="2054860" cy="1045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https://www.v7labs.com/blog/confusion-</a:t>
            </a:r>
            <a:r>
              <a:rPr sz="600" spc="5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matrix-</a:t>
            </a:r>
            <a:r>
              <a:rPr sz="600" spc="-1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sz="600" dirty="0">
              <a:solidFill>
                <a:srgbClr val="668E22"/>
              </a:solidFill>
              <a:latin typeface="Cambria"/>
              <a:cs typeface="Cambri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21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  <p:transition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86" y="236849"/>
            <a:ext cx="236601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3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</a:t>
            </a:r>
            <a:r>
              <a:rPr spc="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6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performance</a:t>
            </a:r>
            <a:r>
              <a:rPr spc="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metrics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7294" y="1091829"/>
            <a:ext cx="4664710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200" spc="-35" dirty="0">
                <a:solidFill>
                  <a:srgbClr val="FF6600"/>
                </a:solidFill>
                <a:latin typeface="Tahoma"/>
                <a:cs typeface="Tahoma"/>
              </a:rPr>
              <a:t>Accuracy</a:t>
            </a:r>
            <a:r>
              <a:rPr sz="1200" spc="-35" dirty="0">
                <a:latin typeface="Tahoma"/>
                <a:cs typeface="Tahoma"/>
              </a:rPr>
              <a:t>:</a:t>
            </a:r>
            <a:r>
              <a:rPr sz="1200" spc="2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 </a:t>
            </a:r>
            <a:r>
              <a:rPr sz="1200" spc="-70" dirty="0">
                <a:latin typeface="Tahoma"/>
                <a:cs typeface="Tahoma"/>
              </a:rPr>
              <a:t>number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samples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correctly </a:t>
            </a:r>
            <a:r>
              <a:rPr sz="1200" spc="-50" dirty="0">
                <a:latin typeface="Tahoma"/>
                <a:cs typeface="Tahoma"/>
              </a:rPr>
              <a:t>classified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out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all</a:t>
            </a:r>
            <a:r>
              <a:rPr sz="1200" spc="-40" dirty="0">
                <a:latin typeface="Tahoma"/>
                <a:cs typeface="Tahoma"/>
              </a:rPr>
              <a:t> the </a:t>
            </a:r>
            <a:r>
              <a:rPr sz="1200" spc="-60" dirty="0">
                <a:latin typeface="Tahoma"/>
                <a:cs typeface="Tahoma"/>
              </a:rPr>
              <a:t>samples </a:t>
            </a:r>
            <a:r>
              <a:rPr sz="1200" spc="-80" dirty="0">
                <a:latin typeface="Tahoma"/>
                <a:cs typeface="Tahoma"/>
              </a:rPr>
              <a:t>present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in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test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set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20202" y="1675762"/>
            <a:ext cx="746125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45" dirty="0">
                <a:latin typeface="Tahoma"/>
                <a:cs typeface="Tahoma"/>
              </a:rPr>
              <a:t>Accuracy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80" dirty="0">
                <a:latin typeface="Georgia"/>
                <a:cs typeface="Georgia"/>
              </a:rPr>
              <a:t>=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23463" y="1573044"/>
            <a:ext cx="659765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i="1" spc="55" dirty="0">
                <a:latin typeface="Georgia"/>
                <a:cs typeface="Georgia"/>
              </a:rPr>
              <a:t>TP</a:t>
            </a:r>
            <a:r>
              <a:rPr sz="1200" i="1" spc="135" dirty="0">
                <a:latin typeface="Georgia"/>
                <a:cs typeface="Georgia"/>
              </a:rPr>
              <a:t> </a:t>
            </a:r>
            <a:r>
              <a:rPr sz="1200" spc="130" dirty="0">
                <a:latin typeface="Georgia"/>
                <a:cs typeface="Georgia"/>
              </a:rPr>
              <a:t>+</a:t>
            </a:r>
            <a:r>
              <a:rPr sz="1200" spc="-20" dirty="0">
                <a:latin typeface="Georgia"/>
                <a:cs typeface="Georgia"/>
              </a:rPr>
              <a:t> </a:t>
            </a:r>
            <a:r>
              <a:rPr sz="1200" i="1" spc="30" dirty="0">
                <a:latin typeface="Georgia"/>
                <a:cs typeface="Georgia"/>
              </a:rPr>
              <a:t>TN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10485" y="1802333"/>
            <a:ext cx="1501775" cy="0"/>
          </a:xfrm>
          <a:custGeom>
            <a:avLst/>
            <a:gdLst/>
            <a:ahLst/>
            <a:cxnLst/>
            <a:rect l="l" t="t" r="r" b="b"/>
            <a:pathLst>
              <a:path w="1501775">
                <a:moveTo>
                  <a:pt x="0" y="0"/>
                </a:moveTo>
                <a:lnTo>
                  <a:pt x="1501419" y="0"/>
                </a:lnTo>
              </a:path>
            </a:pathLst>
          </a:custGeom>
          <a:ln w="60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97785" y="1779915"/>
            <a:ext cx="1511300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i="1" spc="55" dirty="0">
                <a:latin typeface="Georgia"/>
                <a:cs typeface="Georgia"/>
              </a:rPr>
              <a:t>TP</a:t>
            </a:r>
            <a:r>
              <a:rPr sz="1200" i="1" spc="135" dirty="0">
                <a:latin typeface="Georgia"/>
                <a:cs typeface="Georgia"/>
              </a:rPr>
              <a:t> </a:t>
            </a:r>
            <a:r>
              <a:rPr sz="1200" spc="130" dirty="0">
                <a:latin typeface="Georgia"/>
                <a:cs typeface="Georgia"/>
              </a:rPr>
              <a:t>+</a:t>
            </a:r>
            <a:r>
              <a:rPr sz="1200" spc="-20" dirty="0">
                <a:latin typeface="Georgia"/>
                <a:cs typeface="Georgia"/>
              </a:rPr>
              <a:t> </a:t>
            </a:r>
            <a:r>
              <a:rPr sz="1200" i="1" spc="100" dirty="0">
                <a:latin typeface="Georgia"/>
                <a:cs typeface="Georgia"/>
              </a:rPr>
              <a:t>FP</a:t>
            </a:r>
            <a:r>
              <a:rPr sz="1200" i="1" spc="135" dirty="0">
                <a:latin typeface="Georgia"/>
                <a:cs typeface="Georgia"/>
              </a:rPr>
              <a:t> </a:t>
            </a:r>
            <a:r>
              <a:rPr sz="1200" spc="130" dirty="0">
                <a:latin typeface="Georgia"/>
                <a:cs typeface="Georgia"/>
              </a:rPr>
              <a:t>+</a:t>
            </a:r>
            <a:r>
              <a:rPr sz="1200" spc="-20" dirty="0">
                <a:latin typeface="Georgia"/>
                <a:cs typeface="Georgia"/>
              </a:rPr>
              <a:t> </a:t>
            </a:r>
            <a:r>
              <a:rPr sz="1200" i="1" spc="55" dirty="0">
                <a:latin typeface="Georgia"/>
                <a:cs typeface="Georgia"/>
              </a:rPr>
              <a:t>TN</a:t>
            </a:r>
            <a:r>
              <a:rPr sz="1200" i="1" spc="100" dirty="0">
                <a:latin typeface="Georgia"/>
                <a:cs typeface="Georgia"/>
              </a:rPr>
              <a:t> </a:t>
            </a:r>
            <a:r>
              <a:rPr sz="1200" spc="130" dirty="0">
                <a:latin typeface="Georgia"/>
                <a:cs typeface="Georgia"/>
              </a:rPr>
              <a:t>+</a:t>
            </a:r>
            <a:r>
              <a:rPr sz="1200" spc="-20" dirty="0">
                <a:latin typeface="Georgia"/>
                <a:cs typeface="Georgia"/>
              </a:rPr>
              <a:t> </a:t>
            </a:r>
            <a:r>
              <a:rPr sz="1200" i="1" spc="70" dirty="0">
                <a:latin typeface="Georgia"/>
                <a:cs typeface="Georgia"/>
              </a:rPr>
              <a:t>FN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22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  <p:transition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86" y="236849"/>
            <a:ext cx="236601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3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</a:t>
            </a:r>
            <a:r>
              <a:rPr spc="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6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performance</a:t>
            </a:r>
            <a:r>
              <a:rPr spc="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metrics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7294" y="1107018"/>
            <a:ext cx="5017135" cy="574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200" spc="-35" dirty="0">
                <a:solidFill>
                  <a:srgbClr val="FF6600"/>
                </a:solidFill>
                <a:latin typeface="Tahoma"/>
                <a:cs typeface="Tahoma"/>
              </a:rPr>
              <a:t>Precision</a:t>
            </a:r>
            <a:r>
              <a:rPr sz="1200" spc="-6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(for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 positive class):</a:t>
            </a:r>
            <a:r>
              <a:rPr sz="1200" spc="7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number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samples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actually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belonging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to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positive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class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out</a:t>
            </a:r>
            <a:r>
              <a:rPr sz="1200" spc="-7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all</a:t>
            </a:r>
            <a:r>
              <a:rPr sz="1200" spc="-40" dirty="0">
                <a:latin typeface="Tahoma"/>
                <a:cs typeface="Tahoma"/>
              </a:rPr>
              <a:t> the </a:t>
            </a:r>
            <a:r>
              <a:rPr sz="1200" spc="-75" dirty="0">
                <a:latin typeface="Tahoma"/>
                <a:cs typeface="Tahoma"/>
              </a:rPr>
              <a:t>samples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that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105" dirty="0">
                <a:latin typeface="Tahoma"/>
                <a:cs typeface="Tahoma"/>
              </a:rPr>
              <a:t>were</a:t>
            </a:r>
            <a:r>
              <a:rPr sz="1200" spc="1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predicted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be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40" dirty="0">
                <a:latin typeface="Tahoma"/>
                <a:cs typeface="Tahoma"/>
              </a:rPr>
              <a:t> the </a:t>
            </a:r>
            <a:r>
              <a:rPr sz="1200" spc="-30" dirty="0">
                <a:latin typeface="Tahoma"/>
                <a:cs typeface="Tahoma"/>
              </a:rPr>
              <a:t>positive </a:t>
            </a:r>
            <a:r>
              <a:rPr sz="1200" spc="-50" dirty="0">
                <a:latin typeface="Tahoma"/>
                <a:cs typeface="Tahoma"/>
              </a:rPr>
              <a:t>class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by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model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54402" y="1722574"/>
            <a:ext cx="737870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45" dirty="0">
                <a:latin typeface="Tahoma"/>
                <a:cs typeface="Tahoma"/>
              </a:rPr>
              <a:t>Precision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80" dirty="0">
                <a:latin typeface="Georgia"/>
                <a:cs typeface="Georgia"/>
              </a:rPr>
              <a:t>=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32531" y="1619869"/>
            <a:ext cx="229235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i="1" spc="30" dirty="0">
                <a:latin typeface="Georgia"/>
                <a:cs typeface="Georgia"/>
              </a:rPr>
              <a:t>TP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37001" y="1849158"/>
            <a:ext cx="641350" cy="0"/>
          </a:xfrm>
          <a:custGeom>
            <a:avLst/>
            <a:gdLst/>
            <a:ahLst/>
            <a:cxnLst/>
            <a:rect l="l" t="t" r="r" b="b"/>
            <a:pathLst>
              <a:path w="641350">
                <a:moveTo>
                  <a:pt x="0" y="0"/>
                </a:moveTo>
                <a:lnTo>
                  <a:pt x="640727" y="0"/>
                </a:lnTo>
              </a:path>
            </a:pathLst>
          </a:custGeom>
          <a:ln w="60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24301" y="1826727"/>
            <a:ext cx="645795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i="1" spc="55" dirty="0">
                <a:latin typeface="Georgia"/>
                <a:cs typeface="Georgia"/>
              </a:rPr>
              <a:t>TP</a:t>
            </a:r>
            <a:r>
              <a:rPr sz="1200" i="1" spc="135" dirty="0">
                <a:latin typeface="Georgia"/>
                <a:cs typeface="Georgia"/>
              </a:rPr>
              <a:t> </a:t>
            </a:r>
            <a:r>
              <a:rPr sz="1200" spc="130" dirty="0">
                <a:latin typeface="Georgia"/>
                <a:cs typeface="Georgia"/>
              </a:rPr>
              <a:t>+</a:t>
            </a:r>
            <a:r>
              <a:rPr sz="1200" spc="-20" dirty="0">
                <a:latin typeface="Georgia"/>
                <a:cs typeface="Georgia"/>
              </a:rPr>
              <a:t> </a:t>
            </a:r>
            <a:r>
              <a:rPr sz="1200" i="1" spc="75" dirty="0">
                <a:latin typeface="Georgia"/>
                <a:cs typeface="Georgia"/>
              </a:rPr>
              <a:t>FP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23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  <p:transition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86" y="236849"/>
            <a:ext cx="236601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3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</a:t>
            </a:r>
            <a:r>
              <a:rPr spc="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6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performance</a:t>
            </a:r>
            <a:r>
              <a:rPr spc="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metrics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7294" y="1107018"/>
            <a:ext cx="4994275" cy="574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200" spc="-25" dirty="0">
                <a:solidFill>
                  <a:srgbClr val="FF6600"/>
                </a:solidFill>
                <a:latin typeface="Tahoma"/>
                <a:cs typeface="Tahoma"/>
              </a:rPr>
              <a:t>Recall</a:t>
            </a:r>
            <a:r>
              <a:rPr sz="1200" spc="-7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(for</a:t>
            </a:r>
            <a:r>
              <a:rPr sz="1200" spc="-40" dirty="0">
                <a:latin typeface="Tahoma"/>
                <a:cs typeface="Tahoma"/>
              </a:rPr>
              <a:t> the positive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class):</a:t>
            </a:r>
            <a:r>
              <a:rPr sz="1200" spc="7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 </a:t>
            </a:r>
            <a:r>
              <a:rPr sz="1200" spc="-70" dirty="0">
                <a:latin typeface="Tahoma"/>
                <a:cs typeface="Tahoma"/>
              </a:rPr>
              <a:t>number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samples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predicted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correctly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be </a:t>
            </a:r>
            <a:r>
              <a:rPr sz="1200" spc="-55" dirty="0">
                <a:latin typeface="Tahoma"/>
                <a:cs typeface="Tahoma"/>
              </a:rPr>
              <a:t>belonging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6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 positive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class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out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all</a:t>
            </a:r>
            <a:r>
              <a:rPr sz="1200" spc="-40" dirty="0">
                <a:latin typeface="Tahoma"/>
                <a:cs typeface="Tahoma"/>
              </a:rPr>
              <a:t> the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samples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that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actually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belong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the </a:t>
            </a:r>
            <a:r>
              <a:rPr sz="1200" spc="-40" dirty="0">
                <a:latin typeface="Tahoma"/>
                <a:cs typeface="Tahoma"/>
              </a:rPr>
              <a:t>positive </a:t>
            </a:r>
            <a:r>
              <a:rPr sz="1200" spc="-10" dirty="0">
                <a:latin typeface="Tahoma"/>
                <a:cs typeface="Tahoma"/>
              </a:rPr>
              <a:t>class.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38082" y="1722574"/>
            <a:ext cx="552450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35" dirty="0">
                <a:latin typeface="Tahoma"/>
                <a:cs typeface="Tahoma"/>
              </a:rPr>
              <a:t>Recall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80" dirty="0">
                <a:latin typeface="Georgia"/>
                <a:cs typeface="Georgia"/>
              </a:rPr>
              <a:t>=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39630" y="1619869"/>
            <a:ext cx="229235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i="1" spc="30" dirty="0">
                <a:latin typeface="Georgia"/>
                <a:cs typeface="Georgia"/>
              </a:rPr>
              <a:t>TP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834881" y="1849158"/>
            <a:ext cx="659765" cy="0"/>
          </a:xfrm>
          <a:custGeom>
            <a:avLst/>
            <a:gdLst/>
            <a:ahLst/>
            <a:cxnLst/>
            <a:rect l="l" t="t" r="r" b="b"/>
            <a:pathLst>
              <a:path w="659764">
                <a:moveTo>
                  <a:pt x="0" y="0"/>
                </a:moveTo>
                <a:lnTo>
                  <a:pt x="659155" y="0"/>
                </a:lnTo>
              </a:path>
            </a:pathLst>
          </a:custGeom>
          <a:ln w="60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822181" y="1826727"/>
            <a:ext cx="669290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i="1" spc="55" dirty="0">
                <a:latin typeface="Georgia"/>
                <a:cs typeface="Georgia"/>
              </a:rPr>
              <a:t>TP</a:t>
            </a:r>
            <a:r>
              <a:rPr sz="1200" i="1" spc="135" dirty="0">
                <a:latin typeface="Georgia"/>
                <a:cs typeface="Georgia"/>
              </a:rPr>
              <a:t> </a:t>
            </a:r>
            <a:r>
              <a:rPr sz="1200" spc="130" dirty="0">
                <a:latin typeface="Georgia"/>
                <a:cs typeface="Georgia"/>
              </a:rPr>
              <a:t>+</a:t>
            </a:r>
            <a:r>
              <a:rPr sz="1200" spc="-20" dirty="0">
                <a:latin typeface="Georgia"/>
                <a:cs typeface="Georgia"/>
              </a:rPr>
              <a:t> </a:t>
            </a:r>
            <a:r>
              <a:rPr sz="1200" i="1" spc="70" dirty="0">
                <a:latin typeface="Georgia"/>
                <a:cs typeface="Georgia"/>
              </a:rPr>
              <a:t>FN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24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  <p:transition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86" y="236849"/>
            <a:ext cx="236601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3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</a:t>
            </a:r>
            <a:r>
              <a:rPr spc="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6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performance</a:t>
            </a:r>
            <a:r>
              <a:rPr spc="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metrics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7294" y="1091829"/>
            <a:ext cx="5036185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200" spc="-30" dirty="0">
                <a:solidFill>
                  <a:srgbClr val="FF6600"/>
                </a:solidFill>
                <a:latin typeface="Tahoma"/>
                <a:cs typeface="Tahoma"/>
              </a:rPr>
              <a:t>Specificity</a:t>
            </a:r>
            <a:r>
              <a:rPr sz="1200" spc="-30" dirty="0">
                <a:latin typeface="Tahoma"/>
                <a:cs typeface="Tahoma"/>
              </a:rPr>
              <a:t>:</a:t>
            </a:r>
            <a:r>
              <a:rPr sz="1200" spc="6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number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80" dirty="0">
                <a:latin typeface="Tahoma"/>
                <a:cs typeface="Tahoma"/>
              </a:rPr>
              <a:t>samples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predicted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correctly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be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in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negative</a:t>
            </a:r>
            <a:r>
              <a:rPr sz="1200" spc="-25" dirty="0">
                <a:latin typeface="Tahoma"/>
                <a:cs typeface="Tahoma"/>
              </a:rPr>
              <a:t> class </a:t>
            </a:r>
            <a:r>
              <a:rPr sz="1200" spc="-10" dirty="0">
                <a:latin typeface="Tahoma"/>
                <a:cs typeface="Tahoma"/>
              </a:rPr>
              <a:t>out</a:t>
            </a:r>
            <a:r>
              <a:rPr sz="1200" spc="-7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all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samples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in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dataset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that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actually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belong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negative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class.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08479" y="1675762"/>
            <a:ext cx="811530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35" dirty="0">
                <a:latin typeface="Tahoma"/>
                <a:cs typeface="Tahoma"/>
              </a:rPr>
              <a:t>Specificity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80" dirty="0">
                <a:latin typeface="Georgia"/>
                <a:cs typeface="Georgia"/>
              </a:rPr>
              <a:t>=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60014" y="1573044"/>
            <a:ext cx="252729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i="1" spc="30" dirty="0">
                <a:latin typeface="Georgia"/>
                <a:cs typeface="Georgia"/>
              </a:rPr>
              <a:t>TN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64484" y="1802333"/>
            <a:ext cx="659765" cy="0"/>
          </a:xfrm>
          <a:custGeom>
            <a:avLst/>
            <a:gdLst/>
            <a:ahLst/>
            <a:cxnLst/>
            <a:rect l="l" t="t" r="r" b="b"/>
            <a:pathLst>
              <a:path w="659764">
                <a:moveTo>
                  <a:pt x="0" y="0"/>
                </a:moveTo>
                <a:lnTo>
                  <a:pt x="659155" y="0"/>
                </a:lnTo>
              </a:path>
            </a:pathLst>
          </a:custGeom>
          <a:ln w="60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51784" y="1779915"/>
            <a:ext cx="669290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i="1" spc="100" dirty="0">
                <a:latin typeface="Georgia"/>
                <a:cs typeface="Georgia"/>
              </a:rPr>
              <a:t>FP</a:t>
            </a:r>
            <a:r>
              <a:rPr sz="1200" i="1" spc="135" dirty="0">
                <a:latin typeface="Georgia"/>
                <a:cs typeface="Georgia"/>
              </a:rPr>
              <a:t> </a:t>
            </a:r>
            <a:r>
              <a:rPr sz="1200" spc="130" dirty="0">
                <a:latin typeface="Georgia"/>
                <a:cs typeface="Georgia"/>
              </a:rPr>
              <a:t>+</a:t>
            </a:r>
            <a:r>
              <a:rPr sz="1200" spc="-20" dirty="0">
                <a:latin typeface="Georgia"/>
                <a:cs typeface="Georgia"/>
              </a:rPr>
              <a:t> </a:t>
            </a:r>
            <a:r>
              <a:rPr sz="1200" i="1" spc="30" dirty="0">
                <a:latin typeface="Georgia"/>
                <a:cs typeface="Georgia"/>
              </a:rPr>
              <a:t>TN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25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  <p:transition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86" y="236849"/>
            <a:ext cx="236601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3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</a:t>
            </a:r>
            <a:r>
              <a:rPr spc="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6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performance</a:t>
            </a:r>
            <a:r>
              <a:rPr spc="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metrics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7294" y="1091156"/>
            <a:ext cx="4940935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200" spc="-40" dirty="0">
                <a:solidFill>
                  <a:srgbClr val="FF6600"/>
                </a:solidFill>
                <a:latin typeface="Tahoma"/>
                <a:cs typeface="Tahoma"/>
              </a:rPr>
              <a:t>F1-</a:t>
            </a:r>
            <a:r>
              <a:rPr sz="1200" spc="-55" dirty="0">
                <a:solidFill>
                  <a:srgbClr val="FF6600"/>
                </a:solidFill>
                <a:latin typeface="Tahoma"/>
                <a:cs typeface="Tahoma"/>
              </a:rPr>
              <a:t>Score</a:t>
            </a:r>
            <a:r>
              <a:rPr sz="1200" spc="-4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(for</a:t>
            </a:r>
            <a:r>
              <a:rPr sz="1200" spc="-7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 positive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class):</a:t>
            </a:r>
            <a:r>
              <a:rPr sz="1200" spc="7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harmonic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mean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precision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and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recall </a:t>
            </a:r>
            <a:r>
              <a:rPr sz="1200" spc="-80" dirty="0">
                <a:latin typeface="Tahoma"/>
                <a:cs typeface="Tahoma"/>
              </a:rPr>
              <a:t>scores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obtained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for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positive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class.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95652" y="1676778"/>
            <a:ext cx="727075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40" dirty="0">
                <a:latin typeface="Tahoma"/>
                <a:cs typeface="Tahoma"/>
              </a:rPr>
              <a:t>F1-</a:t>
            </a:r>
            <a:r>
              <a:rPr sz="1200" spc="-70" dirty="0">
                <a:latin typeface="Tahoma"/>
                <a:cs typeface="Tahoma"/>
              </a:rPr>
              <a:t>Score</a:t>
            </a:r>
            <a:r>
              <a:rPr sz="1200" spc="10" dirty="0">
                <a:latin typeface="Tahoma"/>
                <a:cs typeface="Tahoma"/>
              </a:rPr>
              <a:t> </a:t>
            </a:r>
            <a:r>
              <a:rPr sz="1200" spc="80" dirty="0">
                <a:latin typeface="Georgia"/>
                <a:cs typeface="Georgia"/>
              </a:rPr>
              <a:t>=</a:t>
            </a:r>
            <a:endParaRPr sz="1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54604" y="1574060"/>
            <a:ext cx="1395095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100" dirty="0">
                <a:latin typeface="Georgia"/>
                <a:cs typeface="Georgia"/>
              </a:rPr>
              <a:t>2</a:t>
            </a:r>
            <a:r>
              <a:rPr sz="1200" spc="-5" dirty="0">
                <a:latin typeface="Georgia"/>
                <a:cs typeface="Georgia"/>
              </a:rPr>
              <a:t> </a:t>
            </a:r>
            <a:r>
              <a:rPr sz="1200" i="1" spc="-65" dirty="0">
                <a:latin typeface="Verdana"/>
                <a:cs typeface="Verdana"/>
              </a:rPr>
              <a:t>×</a:t>
            </a:r>
            <a:r>
              <a:rPr sz="1200" i="1" spc="-135" dirty="0">
                <a:latin typeface="Verdana"/>
                <a:cs typeface="Verdana"/>
              </a:rPr>
              <a:t> </a:t>
            </a:r>
            <a:r>
              <a:rPr sz="1200" spc="-50" dirty="0">
                <a:latin typeface="Tahoma"/>
                <a:cs typeface="Tahoma"/>
              </a:rPr>
              <a:t>Precision</a:t>
            </a:r>
            <a:r>
              <a:rPr sz="1200" spc="-90" dirty="0">
                <a:latin typeface="Tahoma"/>
                <a:cs typeface="Tahoma"/>
              </a:rPr>
              <a:t> </a:t>
            </a:r>
            <a:r>
              <a:rPr sz="1200" i="1" spc="-65" dirty="0">
                <a:latin typeface="Verdana"/>
                <a:cs typeface="Verdana"/>
              </a:rPr>
              <a:t>×</a:t>
            </a:r>
            <a:r>
              <a:rPr sz="1200" i="1" spc="-135" dirty="0">
                <a:latin typeface="Verdana"/>
                <a:cs typeface="Verdana"/>
              </a:rPr>
              <a:t> </a:t>
            </a:r>
            <a:r>
              <a:rPr sz="1200" spc="-25" dirty="0">
                <a:latin typeface="Tahoma"/>
                <a:cs typeface="Tahoma"/>
              </a:rPr>
              <a:t>Recall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67304" y="1803349"/>
            <a:ext cx="1369695" cy="0"/>
          </a:xfrm>
          <a:custGeom>
            <a:avLst/>
            <a:gdLst/>
            <a:ahLst/>
            <a:cxnLst/>
            <a:rect l="l" t="t" r="r" b="b"/>
            <a:pathLst>
              <a:path w="1369695">
                <a:moveTo>
                  <a:pt x="0" y="0"/>
                </a:moveTo>
                <a:lnTo>
                  <a:pt x="1369148" y="0"/>
                </a:lnTo>
              </a:path>
            </a:pathLst>
          </a:custGeom>
          <a:ln w="60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685795" y="1780931"/>
            <a:ext cx="1132205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50" dirty="0">
                <a:latin typeface="Tahoma"/>
                <a:cs typeface="Tahoma"/>
              </a:rPr>
              <a:t>Precision</a:t>
            </a:r>
            <a:r>
              <a:rPr sz="1200" spc="-75" dirty="0">
                <a:latin typeface="Tahoma"/>
                <a:cs typeface="Tahoma"/>
              </a:rPr>
              <a:t> </a:t>
            </a:r>
            <a:r>
              <a:rPr sz="1200" spc="130" dirty="0">
                <a:latin typeface="Georgia"/>
                <a:cs typeface="Georgia"/>
              </a:rPr>
              <a:t>+</a:t>
            </a:r>
            <a:r>
              <a:rPr sz="1200" spc="15" dirty="0">
                <a:latin typeface="Georgia"/>
                <a:cs typeface="Georgia"/>
              </a:rPr>
              <a:t> </a:t>
            </a:r>
            <a:r>
              <a:rPr sz="1200" spc="-25" dirty="0">
                <a:latin typeface="Tahoma"/>
                <a:cs typeface="Tahoma"/>
              </a:rPr>
              <a:t>Recall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26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  <p:transition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86" y="212970"/>
            <a:ext cx="2671445" cy="510540"/>
          </a:xfrm>
          <a:prstGeom prst="rect">
            <a:avLst/>
          </a:prstGeom>
        </p:spPr>
        <p:txBody>
          <a:bodyPr vert="horz" wrap="square" lIns="0" tIns="393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9"/>
              </a:spcBef>
            </a:pPr>
            <a:r>
              <a:rPr spc="-3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</a:t>
            </a:r>
            <a:r>
              <a:rPr spc="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6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performance</a:t>
            </a:r>
            <a:r>
              <a:rPr spc="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1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metrics</a:t>
            </a:r>
          </a:p>
          <a:p>
            <a:pPr marL="290830">
              <a:lnSpc>
                <a:spcPct val="100000"/>
              </a:lnSpc>
              <a:spcBef>
                <a:spcPts val="130"/>
              </a:spcBef>
            </a:pPr>
            <a:r>
              <a:rPr sz="1200" spc="-50" dirty="0">
                <a:solidFill>
                  <a:srgbClr val="000000"/>
                </a:solidFill>
                <a:latin typeface="Tahoma"/>
                <a:cs typeface="Tahoma"/>
              </a:rPr>
              <a:t>Confusion</a:t>
            </a:r>
            <a:r>
              <a:rPr sz="1200" spc="-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00000"/>
                </a:solidFill>
                <a:latin typeface="Tahoma"/>
                <a:cs typeface="Tahoma"/>
              </a:rPr>
              <a:t>Matrix</a:t>
            </a:r>
            <a:r>
              <a:rPr sz="1200" spc="-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200" spc="-40" dirty="0">
                <a:solidFill>
                  <a:srgbClr val="000000"/>
                </a:solidFill>
                <a:latin typeface="Tahoma"/>
                <a:cs typeface="Tahoma"/>
              </a:rPr>
              <a:t>for</a:t>
            </a:r>
            <a:r>
              <a:rPr sz="1200" spc="-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00000"/>
                </a:solidFill>
                <a:latin typeface="Tahoma"/>
                <a:cs typeface="Tahoma"/>
              </a:rPr>
              <a:t>Multiple</a:t>
            </a:r>
            <a:r>
              <a:rPr sz="1200" spc="-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200" spc="-55" dirty="0">
                <a:solidFill>
                  <a:srgbClr val="000000"/>
                </a:solidFill>
                <a:latin typeface="Tahoma"/>
                <a:cs typeface="Tahoma"/>
              </a:rPr>
              <a:t>Classes:</a:t>
            </a:r>
            <a:endParaRPr sz="1200" dirty="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43735" y="849016"/>
            <a:ext cx="2268143" cy="189011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359994" y="2941396"/>
            <a:ext cx="2016125" cy="0"/>
          </a:xfrm>
          <a:custGeom>
            <a:avLst/>
            <a:gdLst/>
            <a:ahLst/>
            <a:cxnLst/>
            <a:rect l="l" t="t" r="r" b="b"/>
            <a:pathLst>
              <a:path w="2016125">
                <a:moveTo>
                  <a:pt x="0" y="0"/>
                </a:moveTo>
                <a:lnTo>
                  <a:pt x="2015972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75043" y="2994487"/>
            <a:ext cx="2054860" cy="1045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https://www.v7labs.com/blog/confusion-</a:t>
            </a:r>
            <a:r>
              <a:rPr sz="600" spc="5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matrix-</a:t>
            </a:r>
            <a:r>
              <a:rPr sz="600" spc="-1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sz="600" dirty="0">
              <a:solidFill>
                <a:srgbClr val="668E22"/>
              </a:solidFill>
              <a:latin typeface="Cambria"/>
              <a:cs typeface="Cambri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27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  <p:transition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986" y="236849"/>
            <a:ext cx="2870835" cy="7734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00" spc="-30" dirty="0">
                <a:solidFill>
                  <a:srgbClr val="668E22"/>
                </a:solidFill>
                <a:latin typeface="Calibri"/>
                <a:cs typeface="Calibri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</a:t>
            </a:r>
            <a:r>
              <a:rPr sz="1700" spc="25" dirty="0">
                <a:solidFill>
                  <a:srgbClr val="668E22"/>
                </a:solidFill>
                <a:latin typeface="Calibri"/>
                <a:cs typeface="Calibri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700" spc="-60" dirty="0">
                <a:solidFill>
                  <a:srgbClr val="668E22"/>
                </a:solidFill>
                <a:latin typeface="Calibri"/>
                <a:cs typeface="Calibri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performance</a:t>
            </a:r>
            <a:r>
              <a:rPr sz="1700" spc="25" dirty="0">
                <a:solidFill>
                  <a:srgbClr val="668E22"/>
                </a:solidFill>
                <a:latin typeface="Calibri"/>
                <a:cs typeface="Calibri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700" spc="-10" dirty="0">
                <a:solidFill>
                  <a:srgbClr val="668E22"/>
                </a:solidFill>
                <a:latin typeface="Calibri"/>
                <a:cs typeface="Calibri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metrics</a:t>
            </a:r>
            <a:endParaRPr sz="1700" dirty="0">
              <a:solidFill>
                <a:srgbClr val="668E22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15"/>
              </a:spcBef>
            </a:pPr>
            <a:endParaRPr sz="1700" dirty="0">
              <a:latin typeface="Calibri"/>
              <a:cs typeface="Calibri"/>
            </a:endParaRPr>
          </a:p>
          <a:p>
            <a:pPr marL="290830">
              <a:lnSpc>
                <a:spcPct val="100000"/>
              </a:lnSpc>
            </a:pPr>
            <a:r>
              <a:rPr sz="1200" spc="-60" dirty="0">
                <a:latin typeface="Tahoma"/>
                <a:cs typeface="Tahoma"/>
              </a:rPr>
              <a:t>Performance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metrics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for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Multiple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Classes:</a:t>
            </a:r>
            <a:endParaRPr sz="1200" dirty="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19999" y="1135924"/>
            <a:ext cx="2520081" cy="127913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28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  <p:transition>
    <p:cu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500" y="179130"/>
            <a:ext cx="236601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3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</a:t>
            </a:r>
            <a:r>
              <a:rPr spc="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6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performance</a:t>
            </a:r>
            <a:r>
              <a:rPr spc="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metrics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7294" y="441678"/>
            <a:ext cx="5065395" cy="758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46050">
              <a:lnSpc>
                <a:spcPct val="100000"/>
              </a:lnSpc>
              <a:spcBef>
                <a:spcPts val="95"/>
              </a:spcBef>
            </a:pPr>
            <a:r>
              <a:rPr sz="1200" spc="-65" dirty="0">
                <a:solidFill>
                  <a:srgbClr val="FF6600"/>
                </a:solidFill>
                <a:latin typeface="Tahoma"/>
                <a:cs typeface="Tahoma"/>
              </a:rPr>
              <a:t>Receiver</a:t>
            </a:r>
            <a:r>
              <a:rPr sz="1200" spc="-3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40" dirty="0">
                <a:solidFill>
                  <a:srgbClr val="FF6600"/>
                </a:solidFill>
                <a:latin typeface="Tahoma"/>
                <a:cs typeface="Tahoma"/>
              </a:rPr>
              <a:t>Operating</a:t>
            </a:r>
            <a:r>
              <a:rPr sz="1200" spc="-2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45" dirty="0">
                <a:solidFill>
                  <a:srgbClr val="FF6600"/>
                </a:solidFill>
                <a:latin typeface="Tahoma"/>
                <a:cs typeface="Tahoma"/>
              </a:rPr>
              <a:t>Characteristics</a:t>
            </a:r>
            <a:r>
              <a:rPr sz="1200" spc="-2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(ROC)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curve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is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graph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that</a:t>
            </a:r>
            <a:r>
              <a:rPr sz="1200" spc="-25" dirty="0">
                <a:latin typeface="Tahoma"/>
                <a:cs typeface="Tahoma"/>
              </a:rPr>
              <a:t> plots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”true </a:t>
            </a:r>
            <a:r>
              <a:rPr sz="1200" spc="-40" dirty="0">
                <a:latin typeface="Tahoma"/>
                <a:cs typeface="Tahoma"/>
              </a:rPr>
              <a:t>positive </a:t>
            </a:r>
            <a:r>
              <a:rPr sz="1200" spc="-10" dirty="0">
                <a:latin typeface="Tahoma"/>
                <a:cs typeface="Tahoma"/>
              </a:rPr>
              <a:t>rate”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(TPR=Recall)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against</a:t>
            </a:r>
            <a:r>
              <a:rPr sz="1200" spc="-40" dirty="0">
                <a:latin typeface="Tahoma"/>
                <a:cs typeface="Tahoma"/>
              </a:rPr>
              <a:t> the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”false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positive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rate”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10"/>
              </a:spcBef>
            </a:pPr>
            <a:r>
              <a:rPr sz="1200" spc="-10" dirty="0">
                <a:latin typeface="Tahoma"/>
                <a:cs typeface="Tahoma"/>
              </a:rPr>
              <a:t>(FPR=1-</a:t>
            </a:r>
            <a:r>
              <a:rPr sz="1200" spc="-25" dirty="0">
                <a:latin typeface="Tahoma"/>
                <a:cs typeface="Tahoma"/>
              </a:rPr>
              <a:t>Specificity) </a:t>
            </a:r>
            <a:r>
              <a:rPr sz="1200" spc="-65" dirty="0">
                <a:latin typeface="Tahoma"/>
                <a:cs typeface="Tahoma"/>
              </a:rPr>
              <a:t>across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various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threshold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settings.</a:t>
            </a:r>
            <a:r>
              <a:rPr sz="1200" spc="12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It </a:t>
            </a:r>
            <a:r>
              <a:rPr sz="1200" spc="-95" dirty="0">
                <a:latin typeface="Tahoma"/>
                <a:cs typeface="Tahoma"/>
              </a:rPr>
              <a:t>measures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proportion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6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positive </a:t>
            </a:r>
            <a:r>
              <a:rPr sz="1200" spc="-75" dirty="0">
                <a:latin typeface="Tahoma"/>
                <a:cs typeface="Tahoma"/>
              </a:rPr>
              <a:t>samples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in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dataset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that</a:t>
            </a:r>
            <a:r>
              <a:rPr sz="1200" spc="-40" dirty="0">
                <a:latin typeface="Tahoma"/>
                <a:cs typeface="Tahoma"/>
              </a:rPr>
              <a:t> the </a:t>
            </a:r>
            <a:r>
              <a:rPr sz="1200" spc="-60" dirty="0">
                <a:latin typeface="Tahoma"/>
                <a:cs typeface="Tahoma"/>
              </a:rPr>
              <a:t>model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correctly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classifies.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59994" y="1249379"/>
            <a:ext cx="3300095" cy="1736089"/>
            <a:chOff x="359994" y="1249379"/>
            <a:chExt cx="3300095" cy="1736089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5716" y="1249379"/>
              <a:ext cx="1764114" cy="171829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59994" y="2982861"/>
              <a:ext cx="2016125" cy="0"/>
            </a:xfrm>
            <a:custGeom>
              <a:avLst/>
              <a:gdLst/>
              <a:ahLst/>
              <a:cxnLst/>
              <a:rect l="l" t="t" r="r" b="b"/>
              <a:pathLst>
                <a:path w="2016125">
                  <a:moveTo>
                    <a:pt x="0" y="0"/>
                  </a:moveTo>
                  <a:lnTo>
                    <a:pt x="2015972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75043" y="3035952"/>
            <a:ext cx="2880360" cy="1045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https://www.picsellia.com/post/the-confusion-</a:t>
            </a:r>
            <a:r>
              <a:rPr sz="600" spc="5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matrix-</a:t>
            </a:r>
            <a:r>
              <a:rPr sz="600" spc="95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in-</a:t>
            </a:r>
            <a:r>
              <a:rPr sz="60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computer-</a:t>
            </a:r>
            <a:r>
              <a:rPr sz="600" spc="45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vision</a:t>
            </a:r>
            <a:endParaRPr sz="600" dirty="0">
              <a:solidFill>
                <a:srgbClr val="668E22"/>
              </a:solidFill>
              <a:latin typeface="Cambria"/>
              <a:cs typeface="Cambri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29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  <p:transition>
    <p:cut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86" y="236849"/>
            <a:ext cx="236601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3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</a:t>
            </a:r>
            <a:r>
              <a:rPr spc="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6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performance</a:t>
            </a:r>
            <a:r>
              <a:rPr spc="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metrics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30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6808" y="965972"/>
            <a:ext cx="4978400" cy="1384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0504" marR="306070" indent="-193040">
              <a:lnSpc>
                <a:spcPct val="100000"/>
              </a:lnSpc>
              <a:spcBef>
                <a:spcPts val="9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87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40" dirty="0">
                <a:latin typeface="Tahoma"/>
                <a:cs typeface="Tahoma"/>
              </a:rPr>
              <a:t>Another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80" dirty="0">
                <a:latin typeface="Tahoma"/>
                <a:cs typeface="Tahoma"/>
              </a:rPr>
              <a:t>key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metric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for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assessing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classifier’s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overall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performance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is</a:t>
            </a:r>
            <a:r>
              <a:rPr sz="1200" spc="-25" dirty="0">
                <a:latin typeface="Tahoma"/>
                <a:cs typeface="Tahoma"/>
              </a:rPr>
              <a:t> the </a:t>
            </a:r>
            <a:r>
              <a:rPr sz="1200" dirty="0">
                <a:latin typeface="Tahoma"/>
                <a:cs typeface="Tahoma"/>
              </a:rPr>
              <a:t>”</a:t>
            </a:r>
            <a:r>
              <a:rPr sz="1200" dirty="0">
                <a:solidFill>
                  <a:srgbClr val="FF6600"/>
                </a:solidFill>
                <a:latin typeface="Tahoma"/>
                <a:cs typeface="Tahoma"/>
              </a:rPr>
              <a:t>Area</a:t>
            </a:r>
            <a:r>
              <a:rPr sz="1200" spc="-3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45" dirty="0">
                <a:solidFill>
                  <a:srgbClr val="FF6600"/>
                </a:solidFill>
                <a:latin typeface="Tahoma"/>
                <a:cs typeface="Tahoma"/>
              </a:rPr>
              <a:t>Under</a:t>
            </a:r>
            <a:r>
              <a:rPr sz="1200" spc="-3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40" dirty="0">
                <a:solidFill>
                  <a:srgbClr val="FF6600"/>
                </a:solidFill>
                <a:latin typeface="Tahoma"/>
                <a:cs typeface="Tahoma"/>
              </a:rPr>
              <a:t>the</a:t>
            </a:r>
            <a:r>
              <a:rPr sz="1200" spc="-2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FF6600"/>
                </a:solidFill>
                <a:latin typeface="Tahoma"/>
                <a:cs typeface="Tahoma"/>
              </a:rPr>
              <a:t>ROC</a:t>
            </a:r>
            <a:r>
              <a:rPr sz="1200" spc="-3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20" dirty="0">
                <a:solidFill>
                  <a:srgbClr val="FF6600"/>
                </a:solidFill>
                <a:latin typeface="Tahoma"/>
                <a:cs typeface="Tahoma"/>
              </a:rPr>
              <a:t>Curve</a:t>
            </a:r>
            <a:r>
              <a:rPr sz="1200" spc="-20" dirty="0">
                <a:latin typeface="Tahoma"/>
                <a:cs typeface="Tahoma"/>
              </a:rPr>
              <a:t>”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(AUROC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or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AUC).</a:t>
            </a:r>
            <a:endParaRPr sz="1200">
              <a:latin typeface="Tahoma"/>
              <a:cs typeface="Tahoma"/>
            </a:endParaRPr>
          </a:p>
          <a:p>
            <a:pPr marL="230504" marR="375920" indent="-193040">
              <a:lnSpc>
                <a:spcPct val="100000"/>
              </a:lnSpc>
              <a:spcBef>
                <a:spcPts val="30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24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latin typeface="Tahoma"/>
                <a:cs typeface="Tahoma"/>
              </a:rPr>
              <a:t>This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metric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represents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80" dirty="0">
                <a:latin typeface="Tahoma"/>
                <a:cs typeface="Tahoma"/>
              </a:rPr>
              <a:t>area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beneath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ROC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curve;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higher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AUC </a:t>
            </a:r>
            <a:r>
              <a:rPr sz="1200" spc="-40" dirty="0">
                <a:latin typeface="Tahoma"/>
                <a:cs typeface="Tahoma"/>
              </a:rPr>
              <a:t>indicates</a:t>
            </a:r>
            <a:r>
              <a:rPr sz="1200" spc="-5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stronger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classifier.</a:t>
            </a:r>
            <a:endParaRPr sz="1200">
              <a:latin typeface="Tahoma"/>
              <a:cs typeface="Tahoma"/>
            </a:endParaRPr>
          </a:p>
          <a:p>
            <a:pPr marL="230504" marR="30480" indent="-193040">
              <a:lnSpc>
                <a:spcPct val="100000"/>
              </a:lnSpc>
              <a:spcBef>
                <a:spcPts val="310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57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latin typeface="Tahoma"/>
                <a:cs typeface="Tahoma"/>
              </a:rPr>
              <a:t>For </a:t>
            </a:r>
            <a:r>
              <a:rPr sz="1200" spc="-75" dirty="0">
                <a:latin typeface="Tahoma"/>
                <a:cs typeface="Tahoma"/>
              </a:rPr>
              <a:t>example,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an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AUC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120" dirty="0">
                <a:latin typeface="Tahoma"/>
                <a:cs typeface="Tahoma"/>
              </a:rPr>
              <a:t>90%</a:t>
            </a:r>
            <a:r>
              <a:rPr sz="1200" spc="1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reflects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solid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performance,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while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model</a:t>
            </a:r>
            <a:r>
              <a:rPr sz="1200" spc="-20" dirty="0">
                <a:latin typeface="Tahoma"/>
                <a:cs typeface="Tahoma"/>
              </a:rPr>
              <a:t> with </a:t>
            </a:r>
            <a:r>
              <a:rPr sz="1200" spc="-45" dirty="0">
                <a:latin typeface="Tahoma"/>
                <a:cs typeface="Tahoma"/>
              </a:rPr>
              <a:t>no</a:t>
            </a:r>
            <a:r>
              <a:rPr sz="1200" spc="-50" dirty="0">
                <a:latin typeface="Tahoma"/>
                <a:cs typeface="Tahoma"/>
              </a:rPr>
              <a:t> predictive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skill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has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an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AUC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105" dirty="0">
                <a:latin typeface="Tahoma"/>
                <a:cs typeface="Tahoma"/>
              </a:rPr>
              <a:t>50%,</a:t>
            </a:r>
            <a:r>
              <a:rPr sz="1200" spc="1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and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perfect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model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achieves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an </a:t>
            </a:r>
            <a:r>
              <a:rPr sz="1200" dirty="0">
                <a:latin typeface="Tahoma"/>
                <a:cs typeface="Tahoma"/>
              </a:rPr>
              <a:t>AUC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100%.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  <p:transition>
    <p:cut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86" y="236849"/>
            <a:ext cx="236601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3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</a:t>
            </a:r>
            <a:r>
              <a:rPr spc="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6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performance</a:t>
            </a:r>
            <a:r>
              <a:rPr spc="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2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metrics</a:t>
            </a: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9739" y="583994"/>
            <a:ext cx="4536158" cy="183672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47294" y="2566184"/>
            <a:ext cx="4911090" cy="5448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200" dirty="0">
                <a:latin typeface="Tahoma"/>
                <a:cs typeface="Tahoma"/>
              </a:rPr>
              <a:t>The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closer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learner’s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ROC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curve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is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point</a:t>
            </a:r>
            <a:r>
              <a:rPr sz="1200" spc="-30" dirty="0">
                <a:latin typeface="Tahoma"/>
                <a:cs typeface="Tahoma"/>
              </a:rPr>
              <a:t> (0.0, 1.0) </a:t>
            </a:r>
            <a:r>
              <a:rPr sz="1200" spc="75" dirty="0">
                <a:latin typeface="Tahoma"/>
                <a:cs typeface="Tahoma"/>
              </a:rPr>
              <a:t>—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which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represents </a:t>
            </a:r>
            <a:r>
              <a:rPr sz="1200" u="sng" spc="-5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an</a:t>
            </a:r>
            <a:r>
              <a:rPr sz="1200" u="sng" spc="-3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1200" u="sng" spc="-4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ideal</a:t>
            </a:r>
            <a:r>
              <a:rPr sz="1200" u="sng" spc="-3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1200" u="sng" spc="-5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model—</a:t>
            </a:r>
            <a:r>
              <a:rPr sz="1200" u="sng" spc="-4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the</a:t>
            </a:r>
            <a:r>
              <a:rPr sz="1200" u="sng" spc="-3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1200" u="sng" spc="-45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better</a:t>
            </a:r>
            <a:r>
              <a:rPr sz="1200" u="sng" spc="-3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its</a:t>
            </a:r>
            <a:r>
              <a:rPr sz="1200" u="sng" spc="-3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sz="1200" u="sng" spc="-50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pr</a:t>
            </a:r>
            <a:r>
              <a:rPr sz="1200" u="none" spc="-50" dirty="0">
                <a:latin typeface="Tahoma"/>
                <a:cs typeface="Tahoma"/>
              </a:rPr>
              <a:t>edictive</a:t>
            </a:r>
            <a:r>
              <a:rPr sz="1200" u="none" spc="-25" dirty="0">
                <a:latin typeface="Tahoma"/>
                <a:cs typeface="Tahoma"/>
              </a:rPr>
              <a:t> </a:t>
            </a:r>
            <a:r>
              <a:rPr sz="1200" u="none" spc="-65" dirty="0">
                <a:latin typeface="Tahoma"/>
                <a:cs typeface="Tahoma"/>
              </a:rPr>
              <a:t>performance</a:t>
            </a:r>
            <a:r>
              <a:rPr sz="1200" u="none" spc="-30" dirty="0">
                <a:latin typeface="Tahoma"/>
                <a:cs typeface="Tahoma"/>
              </a:rPr>
              <a:t> </a:t>
            </a:r>
            <a:r>
              <a:rPr sz="1200" u="none" spc="-65" dirty="0">
                <a:latin typeface="Tahoma"/>
                <a:cs typeface="Tahoma"/>
              </a:rPr>
              <a:t>across</a:t>
            </a:r>
            <a:r>
              <a:rPr sz="1200" u="none" spc="-30" dirty="0">
                <a:latin typeface="Tahoma"/>
                <a:cs typeface="Tahoma"/>
              </a:rPr>
              <a:t> </a:t>
            </a:r>
            <a:r>
              <a:rPr sz="1200" u="none" dirty="0">
                <a:latin typeface="Tahoma"/>
                <a:cs typeface="Tahoma"/>
              </a:rPr>
              <a:t>all</a:t>
            </a:r>
            <a:r>
              <a:rPr sz="1200" u="none" spc="-30" dirty="0">
                <a:latin typeface="Tahoma"/>
                <a:cs typeface="Tahoma"/>
              </a:rPr>
              <a:t> </a:t>
            </a:r>
            <a:r>
              <a:rPr sz="1200" u="none" spc="-10" dirty="0">
                <a:latin typeface="Tahoma"/>
                <a:cs typeface="Tahoma"/>
              </a:rPr>
              <a:t>thresholds.</a:t>
            </a:r>
            <a:endParaRPr sz="1200">
              <a:latin typeface="Tahoma"/>
              <a:cs typeface="Tahoma"/>
            </a:endParaRPr>
          </a:p>
          <a:p>
            <a:pPr marL="240029">
              <a:lnSpc>
                <a:spcPct val="100000"/>
              </a:lnSpc>
              <a:spcBef>
                <a:spcPts val="495"/>
              </a:spcBef>
            </a:pPr>
            <a:r>
              <a:rPr sz="600" dirty="0">
                <a:latin typeface="Cambria"/>
                <a:cs typeface="Cambria"/>
                <a:hlinkClick r:id="rId4"/>
              </a:rPr>
              <a:t>https://www.v7labs.com/blog/confusion-</a:t>
            </a:r>
            <a:r>
              <a:rPr sz="600" spc="50" dirty="0">
                <a:latin typeface="Cambria"/>
                <a:cs typeface="Cambria"/>
                <a:hlinkClick r:id="rId4"/>
              </a:rPr>
              <a:t>matrix-</a:t>
            </a:r>
            <a:r>
              <a:rPr sz="600" spc="-10" dirty="0">
                <a:latin typeface="Cambria"/>
                <a:cs typeface="Cambria"/>
                <a:hlinkClick r:id="rId4"/>
              </a:rPr>
              <a:t>guide</a:t>
            </a:r>
            <a:endParaRPr sz="600">
              <a:latin typeface="Cambria"/>
              <a:cs typeface="Cambri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31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  <p:transition>
    <p:cut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986" y="236849"/>
            <a:ext cx="1560195" cy="2882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00" dirty="0">
                <a:solidFill>
                  <a:srgbClr val="668E22"/>
                </a:solidFill>
                <a:latin typeface="Calibri"/>
                <a:cs typeface="Calibri"/>
              </a:rPr>
              <a:t>Table</a:t>
            </a:r>
            <a:r>
              <a:rPr sz="1700" spc="40" dirty="0">
                <a:solidFill>
                  <a:srgbClr val="668E22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668E22"/>
                </a:solidFill>
                <a:latin typeface="Calibri"/>
                <a:cs typeface="Calibri"/>
              </a:rPr>
              <a:t>of</a:t>
            </a:r>
            <a:r>
              <a:rPr sz="1700" spc="40" dirty="0">
                <a:solidFill>
                  <a:srgbClr val="668E22"/>
                </a:solidFill>
                <a:latin typeface="Calibri"/>
                <a:cs typeface="Calibri"/>
              </a:rPr>
              <a:t> </a:t>
            </a:r>
            <a:r>
              <a:rPr sz="1700" spc="-30" dirty="0">
                <a:solidFill>
                  <a:srgbClr val="668E22"/>
                </a:solidFill>
                <a:latin typeface="Calibri"/>
                <a:cs typeface="Calibri"/>
              </a:rPr>
              <a:t>Contents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32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7294" y="1030348"/>
            <a:ext cx="1715770" cy="7226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40" dirty="0">
                <a:solidFill>
                  <a:srgbClr val="668E22"/>
                </a:solidFill>
                <a:latin typeface="Tahoma"/>
                <a:cs typeface="Tahoma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Training </a:t>
            </a:r>
            <a:r>
              <a:rPr sz="1200" spc="-55" dirty="0">
                <a:solidFill>
                  <a:srgbClr val="668E22"/>
                </a:solidFill>
                <a:latin typeface="Tahoma"/>
                <a:cs typeface="Tahoma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r>
              <a:rPr sz="1200" spc="-35" dirty="0">
                <a:solidFill>
                  <a:srgbClr val="668E22"/>
                </a:solidFill>
                <a:latin typeface="Tahoma"/>
                <a:cs typeface="Tahoma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spc="-10" dirty="0">
                <a:solidFill>
                  <a:srgbClr val="668E22"/>
                </a:solidFill>
                <a:latin typeface="Tahoma"/>
                <a:cs typeface="Tahoma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Inference</a:t>
            </a:r>
            <a:endParaRPr sz="1200">
              <a:solidFill>
                <a:srgbClr val="668E22"/>
              </a:solidFill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165"/>
              </a:spcBef>
            </a:pPr>
            <a:endParaRPr sz="1200">
              <a:solidFill>
                <a:srgbClr val="668E22"/>
              </a:solidFill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solidFill>
                  <a:srgbClr val="668E22"/>
                </a:solidFill>
                <a:latin typeface="Tahoma"/>
                <a:cs typeface="Tahoma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</a:t>
            </a:r>
            <a:r>
              <a:rPr sz="1200" dirty="0">
                <a:solidFill>
                  <a:srgbClr val="668E22"/>
                </a:solidFill>
                <a:latin typeface="Tahoma"/>
                <a:cs typeface="Tahoma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spc="-75" dirty="0">
                <a:solidFill>
                  <a:srgbClr val="668E22"/>
                </a:solidFill>
                <a:latin typeface="Tahoma"/>
                <a:cs typeface="Tahoma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performance</a:t>
            </a:r>
            <a:r>
              <a:rPr sz="1200" dirty="0">
                <a:solidFill>
                  <a:srgbClr val="668E22"/>
                </a:solidFill>
                <a:latin typeface="Tahoma"/>
                <a:cs typeface="Tahoma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spc="-40" dirty="0">
                <a:solidFill>
                  <a:srgbClr val="668E22"/>
                </a:solidFill>
                <a:latin typeface="Tahoma"/>
                <a:cs typeface="Tahoma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metrics</a:t>
            </a:r>
            <a:endParaRPr sz="1200">
              <a:solidFill>
                <a:srgbClr val="668E22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294" y="2060293"/>
            <a:ext cx="1926006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b="1" dirty="0">
                <a:solidFill>
                  <a:srgbClr val="668E22"/>
                </a:solidFill>
                <a:latin typeface="Tahoma"/>
                <a:cs typeface="Tahoma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Key</a:t>
            </a:r>
            <a:r>
              <a:rPr sz="1200" b="1" spc="-5" dirty="0">
                <a:solidFill>
                  <a:srgbClr val="668E22"/>
                </a:solidFill>
                <a:latin typeface="Tahoma"/>
                <a:cs typeface="Tahoma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b="1" dirty="0">
                <a:solidFill>
                  <a:srgbClr val="668E22"/>
                </a:solidFill>
                <a:latin typeface="Tahoma"/>
                <a:cs typeface="Tahoma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CNN </a:t>
            </a:r>
            <a:r>
              <a:rPr sz="1200" b="1" spc="-50" dirty="0">
                <a:solidFill>
                  <a:srgbClr val="668E22"/>
                </a:solidFill>
                <a:latin typeface="Tahoma"/>
                <a:cs typeface="Tahoma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architectures</a:t>
            </a:r>
            <a:endParaRPr sz="1200" b="1" dirty="0">
              <a:solidFill>
                <a:srgbClr val="668E22"/>
              </a:solidFill>
              <a:latin typeface="Tahoma"/>
              <a:cs typeface="Tahoma"/>
            </a:endParaRPr>
          </a:p>
        </p:txBody>
      </p:sp>
    </p:spTree>
  </p:cSld>
  <p:clrMapOvr>
    <a:masterClrMapping/>
  </p:clrMapOvr>
  <p:transition>
    <p:cut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86" y="236849"/>
            <a:ext cx="499872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Key</a:t>
            </a:r>
            <a:r>
              <a:rPr spc="13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6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CNN</a:t>
            </a:r>
            <a:r>
              <a:rPr spc="13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3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architectures.</a:t>
            </a:r>
            <a:r>
              <a:rPr spc="305" dirty="0"/>
              <a:t> </a:t>
            </a:r>
            <a:r>
              <a:rPr spc="-10" dirty="0"/>
              <a:t>LeNet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4108" y="861044"/>
            <a:ext cx="5031740" cy="1460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35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FF6600"/>
                </a:solidFill>
                <a:latin typeface="Tahoma"/>
                <a:cs typeface="Tahoma"/>
              </a:rPr>
              <a:t>LeNet</a:t>
            </a:r>
            <a:r>
              <a:rPr sz="1200" spc="-25" dirty="0">
                <a:latin typeface="Tahoma"/>
                <a:cs typeface="Tahoma"/>
              </a:rPr>
              <a:t>,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as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pioneering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architecture,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100" dirty="0">
                <a:latin typeface="Tahoma"/>
                <a:cs typeface="Tahoma"/>
              </a:rPr>
              <a:t>was</a:t>
            </a:r>
            <a:r>
              <a:rPr sz="1200" spc="1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introduced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by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LeCun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et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al,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in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1998.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79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30" dirty="0">
                <a:latin typeface="Tahoma"/>
                <a:cs typeface="Tahoma"/>
              </a:rPr>
              <a:t>Widely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known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for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handwritten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digit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recognition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(in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bank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cheques).</a:t>
            </a: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300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202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latin typeface="Tahoma"/>
                <a:cs typeface="Tahoma"/>
              </a:rPr>
              <a:t>LeNet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has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2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convolutional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and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3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full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layers,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and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around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60,000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parameters.</a:t>
            </a:r>
            <a:endParaRPr sz="1200">
              <a:latin typeface="Tahoma"/>
              <a:cs typeface="Tahoma"/>
            </a:endParaRPr>
          </a:p>
          <a:p>
            <a:pPr marL="50800">
              <a:lnSpc>
                <a:spcPct val="100000"/>
              </a:lnSpc>
              <a:spcBef>
                <a:spcPts val="30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87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35" dirty="0">
                <a:latin typeface="Tahoma"/>
                <a:cs typeface="Tahoma"/>
              </a:rPr>
              <a:t>tanh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activation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function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100" dirty="0">
                <a:latin typeface="Tahoma"/>
                <a:cs typeface="Tahoma"/>
              </a:rPr>
              <a:t>was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mainly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used.</a:t>
            </a:r>
            <a:endParaRPr sz="1200">
              <a:latin typeface="Tahoma"/>
              <a:cs typeface="Tahoma"/>
            </a:endParaRPr>
          </a:p>
          <a:p>
            <a:pPr marL="243204" marR="96520" indent="-193040">
              <a:lnSpc>
                <a:spcPct val="100000"/>
              </a:lnSpc>
              <a:spcBef>
                <a:spcPts val="30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72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80" dirty="0">
                <a:latin typeface="Tahoma"/>
                <a:cs typeface="Tahoma"/>
              </a:rPr>
              <a:t>However,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80" dirty="0">
                <a:latin typeface="Tahoma"/>
                <a:cs typeface="Tahoma"/>
              </a:rPr>
              <a:t>due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computational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constraints,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CNNs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did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not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rise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in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popularity </a:t>
            </a:r>
            <a:r>
              <a:rPr sz="1200" spc="-40" dirty="0">
                <a:latin typeface="Tahoma"/>
                <a:cs typeface="Tahoma"/>
              </a:rPr>
              <a:t>for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over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decade.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9994" y="2852826"/>
            <a:ext cx="2016125" cy="0"/>
          </a:xfrm>
          <a:custGeom>
            <a:avLst/>
            <a:gdLst/>
            <a:ahLst/>
            <a:cxnLst/>
            <a:rect l="l" t="t" r="r" b="b"/>
            <a:pathLst>
              <a:path w="2016125">
                <a:moveTo>
                  <a:pt x="0" y="0"/>
                </a:moveTo>
                <a:lnTo>
                  <a:pt x="2015972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47294" y="2905917"/>
            <a:ext cx="4969510" cy="1917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029">
              <a:lnSpc>
                <a:spcPts val="710"/>
              </a:lnSpc>
              <a:spcBef>
                <a:spcPts val="95"/>
              </a:spcBef>
            </a:pPr>
            <a:r>
              <a:rPr sz="600" spc="50" dirty="0">
                <a:solidFill>
                  <a:srgbClr val="668E22"/>
                </a:solidFill>
                <a:latin typeface="Cambria"/>
                <a:cs typeface="Cambr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Y.Lecun,L.Bottou,Y.BengioandP.Haffner,Gradient-</a:t>
            </a:r>
            <a:r>
              <a:rPr sz="600" spc="-10" dirty="0">
                <a:solidFill>
                  <a:srgbClr val="668E22"/>
                </a:solidFill>
                <a:latin typeface="Cambria"/>
                <a:cs typeface="Cambr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basedlearningappliedtodocumentrecognition,inProceedingsoftheIEEE,vol.</a:t>
            </a:r>
            <a:endParaRPr sz="600" dirty="0">
              <a:solidFill>
                <a:srgbClr val="668E22"/>
              </a:solidFill>
              <a:latin typeface="Cambria"/>
              <a:cs typeface="Cambria"/>
            </a:endParaRPr>
          </a:p>
          <a:p>
            <a:pPr marL="12700">
              <a:lnSpc>
                <a:spcPts val="710"/>
              </a:lnSpc>
            </a:pPr>
            <a:r>
              <a:rPr sz="600" dirty="0">
                <a:solidFill>
                  <a:srgbClr val="668E22"/>
                </a:solidFill>
                <a:latin typeface="Cambria"/>
                <a:cs typeface="Cambr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86,no.11,pp.2278-</a:t>
            </a:r>
            <a:r>
              <a:rPr sz="600" spc="-10" dirty="0">
                <a:solidFill>
                  <a:srgbClr val="668E22"/>
                </a:solidFill>
                <a:latin typeface="Cambria"/>
                <a:cs typeface="Cambr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2324,1998</a:t>
            </a:r>
            <a:endParaRPr sz="600" dirty="0">
              <a:solidFill>
                <a:srgbClr val="668E22"/>
              </a:solidFill>
              <a:latin typeface="Cambria"/>
              <a:cs typeface="Cambri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33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  <p:transition>
    <p:cut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986" y="236849"/>
            <a:ext cx="265811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00" dirty="0">
                <a:solidFill>
                  <a:srgbClr val="668E22"/>
                </a:solidFill>
                <a:latin typeface="Calibri"/>
                <a:cs typeface="Calibri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Key</a:t>
            </a:r>
            <a:r>
              <a:rPr sz="1700" spc="135" dirty="0">
                <a:solidFill>
                  <a:srgbClr val="668E22"/>
                </a:solidFill>
                <a:latin typeface="Calibri"/>
                <a:cs typeface="Calibri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700" spc="60" dirty="0">
                <a:solidFill>
                  <a:srgbClr val="668E22"/>
                </a:solidFill>
                <a:latin typeface="Calibri"/>
                <a:cs typeface="Calibri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CNN</a:t>
            </a:r>
            <a:r>
              <a:rPr sz="1700" spc="135" dirty="0">
                <a:solidFill>
                  <a:srgbClr val="668E22"/>
                </a:solidFill>
                <a:latin typeface="Calibri"/>
                <a:cs typeface="Calibri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700" spc="-35" dirty="0">
                <a:solidFill>
                  <a:srgbClr val="668E22"/>
                </a:solidFill>
                <a:latin typeface="Calibri"/>
                <a:cs typeface="Calibri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architectures.</a:t>
            </a:r>
            <a:r>
              <a:rPr sz="1700" spc="305" dirty="0">
                <a:solidFill>
                  <a:srgbClr val="668E22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668E22"/>
                </a:solidFill>
                <a:latin typeface="Calibri"/>
                <a:cs typeface="Calibri"/>
              </a:rPr>
              <a:t>LeNet</a:t>
            </a:r>
            <a:endParaRPr sz="1700" dirty="0">
              <a:solidFill>
                <a:srgbClr val="668E22"/>
              </a:solidFill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9994" y="659554"/>
            <a:ext cx="5040155" cy="195551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47294" y="2760520"/>
            <a:ext cx="3006725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40" dirty="0">
                <a:latin typeface="Tahoma"/>
                <a:cs typeface="Tahoma"/>
              </a:rPr>
              <a:t>156+0+2’416+0+48’120+10’164+850=61’706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34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  <p:transition>
    <p:cut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86" y="236849"/>
            <a:ext cx="499872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Key</a:t>
            </a:r>
            <a:r>
              <a:rPr spc="13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6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CNN</a:t>
            </a:r>
            <a:r>
              <a:rPr spc="13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3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architectures.</a:t>
            </a:r>
            <a:r>
              <a:rPr spc="305" dirty="0"/>
              <a:t> </a:t>
            </a:r>
            <a:r>
              <a:rPr spc="-10" dirty="0"/>
              <a:t>AlexNet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39508" y="625713"/>
            <a:ext cx="4915535" cy="2011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7804" marR="69215" indent="-193040">
              <a:lnSpc>
                <a:spcPct val="100000"/>
              </a:lnSpc>
              <a:spcBef>
                <a:spcPts val="9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202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FF6600"/>
                </a:solidFill>
                <a:latin typeface="Tahoma"/>
                <a:cs typeface="Tahoma"/>
              </a:rPr>
              <a:t>AlexNet</a:t>
            </a:r>
            <a:r>
              <a:rPr sz="1200" spc="-2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classic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convolutional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neural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80" dirty="0">
                <a:latin typeface="Tahoma"/>
                <a:cs typeface="Tahoma"/>
              </a:rPr>
              <a:t>network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architecture,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proposed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by </a:t>
            </a:r>
            <a:r>
              <a:rPr sz="1200" spc="-20" dirty="0">
                <a:latin typeface="Tahoma"/>
                <a:cs typeface="Tahoma"/>
              </a:rPr>
              <a:t>Alex</a:t>
            </a:r>
            <a:r>
              <a:rPr sz="1200" spc="-7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Krizhevsky,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et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al.</a:t>
            </a:r>
            <a:endParaRPr sz="1200">
              <a:latin typeface="Tahoma"/>
              <a:cs typeface="Tahoma"/>
            </a:endParaRPr>
          </a:p>
          <a:p>
            <a:pPr marL="217804" marR="17780" indent="-193040">
              <a:lnSpc>
                <a:spcPct val="100000"/>
              </a:lnSpc>
              <a:spcBef>
                <a:spcPts val="30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95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solidFill>
                  <a:srgbClr val="FF6600"/>
                </a:solidFill>
                <a:latin typeface="Tahoma"/>
                <a:cs typeface="Tahoma"/>
              </a:rPr>
              <a:t>AlexNet</a:t>
            </a:r>
            <a:r>
              <a:rPr sz="1200" spc="-1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100" dirty="0">
                <a:latin typeface="Tahoma"/>
                <a:cs typeface="Tahoma"/>
              </a:rPr>
              <a:t>was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among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earliest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95" dirty="0">
                <a:latin typeface="Tahoma"/>
                <a:cs typeface="Tahoma"/>
              </a:rPr>
              <a:t>deep</a:t>
            </a:r>
            <a:r>
              <a:rPr sz="1200" dirty="0">
                <a:latin typeface="Tahoma"/>
                <a:cs typeface="Tahoma"/>
              </a:rPr>
              <a:t> CNNs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achieve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substantial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accuracy </a:t>
            </a:r>
            <a:r>
              <a:rPr sz="1200" dirty="0">
                <a:latin typeface="Tahoma"/>
                <a:cs typeface="Tahoma"/>
              </a:rPr>
              <a:t>in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2012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ImageNet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LSVRC-</a:t>
            </a:r>
            <a:r>
              <a:rPr sz="1200" dirty="0">
                <a:latin typeface="Tahoma"/>
                <a:cs typeface="Tahoma"/>
              </a:rPr>
              <a:t>2012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challenge,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reaching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90" dirty="0">
                <a:latin typeface="Tahoma"/>
                <a:cs typeface="Tahoma"/>
              </a:rPr>
              <a:t>84.7%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accuracy </a:t>
            </a:r>
            <a:r>
              <a:rPr sz="1200" spc="-45" dirty="0">
                <a:latin typeface="Tahoma"/>
                <a:cs typeface="Tahoma"/>
              </a:rPr>
              <a:t>(2nd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place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:</a:t>
            </a:r>
            <a:r>
              <a:rPr sz="1200" spc="8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73.8%).</a:t>
            </a:r>
            <a:endParaRPr sz="1200">
              <a:latin typeface="Tahoma"/>
              <a:cs typeface="Tahoma"/>
            </a:endParaRPr>
          </a:p>
          <a:p>
            <a:pPr marL="217804" marR="148590" indent="-193040">
              <a:lnSpc>
                <a:spcPct val="100000"/>
              </a:lnSpc>
              <a:spcBef>
                <a:spcPts val="31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87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latin typeface="Tahoma"/>
                <a:cs typeface="Tahoma"/>
              </a:rPr>
              <a:t>AlexNet </a:t>
            </a:r>
            <a:r>
              <a:rPr sz="1200" dirty="0">
                <a:latin typeface="Tahoma"/>
                <a:cs typeface="Tahoma"/>
              </a:rPr>
              <a:t>is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an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80" dirty="0">
                <a:latin typeface="Tahoma"/>
                <a:cs typeface="Tahoma"/>
              </a:rPr>
              <a:t>example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Deep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neural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network,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as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it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includes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60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million parameters.</a:t>
            </a:r>
            <a:endParaRPr sz="120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309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57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latin typeface="Tahoma"/>
                <a:cs typeface="Tahoma"/>
              </a:rPr>
              <a:t>Dropout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feature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100" dirty="0">
                <a:latin typeface="Tahoma"/>
                <a:cs typeface="Tahoma"/>
              </a:rPr>
              <a:t>was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introduced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90" dirty="0">
                <a:latin typeface="Tahoma"/>
                <a:cs typeface="Tahoma"/>
              </a:rPr>
              <a:t>ensure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overfitting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avoided.</a:t>
            </a:r>
            <a:endParaRPr sz="1200">
              <a:latin typeface="Tahoma"/>
              <a:cs typeface="Tahoma"/>
            </a:endParaRPr>
          </a:p>
          <a:p>
            <a:pPr marL="217804" marR="268605" indent="-193040">
              <a:lnSpc>
                <a:spcPct val="100000"/>
              </a:lnSpc>
              <a:spcBef>
                <a:spcPts val="300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225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latin typeface="Tahoma"/>
                <a:cs typeface="Tahoma"/>
              </a:rPr>
              <a:t>Data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Augmentation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(mirroring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and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cropping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images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increase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the </a:t>
            </a:r>
            <a:r>
              <a:rPr sz="1200" spc="-40" dirty="0">
                <a:latin typeface="Tahoma"/>
                <a:cs typeface="Tahoma"/>
              </a:rPr>
              <a:t>variation)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100" dirty="0">
                <a:latin typeface="Tahoma"/>
                <a:cs typeface="Tahoma"/>
              </a:rPr>
              <a:t>was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also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introduced.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9994" y="2852826"/>
            <a:ext cx="2016125" cy="0"/>
          </a:xfrm>
          <a:custGeom>
            <a:avLst/>
            <a:gdLst/>
            <a:ahLst/>
            <a:cxnLst/>
            <a:rect l="l" t="t" r="r" b="b"/>
            <a:pathLst>
              <a:path w="2016125">
                <a:moveTo>
                  <a:pt x="0" y="0"/>
                </a:moveTo>
                <a:lnTo>
                  <a:pt x="2015972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47294" y="2905917"/>
            <a:ext cx="4587875" cy="1917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029">
              <a:lnSpc>
                <a:spcPts val="710"/>
              </a:lnSpc>
              <a:spcBef>
                <a:spcPts val="95"/>
              </a:spcBef>
            </a:pPr>
            <a:r>
              <a:rPr sz="600" spc="-10" dirty="0">
                <a:solidFill>
                  <a:srgbClr val="668E22"/>
                </a:solidFill>
                <a:latin typeface="Cambria"/>
                <a:cs typeface="Cambria"/>
              </a:rPr>
              <a:t>Krizhevsky,Alex;Sutskever,Ilya;Hinton,GeoffreyE.ImageNetclassificationwithdeepconvolutionalneuralnetworks".</a:t>
            </a:r>
            <a:endParaRPr sz="600" dirty="0">
              <a:solidFill>
                <a:srgbClr val="668E22"/>
              </a:solidFill>
              <a:latin typeface="Cambria"/>
              <a:cs typeface="Cambria"/>
            </a:endParaRPr>
          </a:p>
          <a:p>
            <a:pPr marL="12700">
              <a:lnSpc>
                <a:spcPts val="710"/>
              </a:lnSpc>
            </a:pPr>
            <a:r>
              <a:rPr sz="600" spc="-10" dirty="0">
                <a:solidFill>
                  <a:srgbClr val="668E22"/>
                </a:solidFill>
                <a:latin typeface="Cambria"/>
                <a:cs typeface="Cambria"/>
              </a:rPr>
              <a:t>CommunicationsoftheACM.60(6):8490,2012</a:t>
            </a:r>
            <a:endParaRPr sz="600" dirty="0">
              <a:solidFill>
                <a:srgbClr val="668E22"/>
              </a:solidFill>
              <a:latin typeface="Cambria"/>
              <a:cs typeface="Cambri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35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  <p:transition>
    <p:cut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9700" y="136862"/>
            <a:ext cx="2826385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Key</a:t>
            </a:r>
            <a:r>
              <a:rPr spc="13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6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CNN</a:t>
            </a:r>
            <a:r>
              <a:rPr spc="13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3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architectures.</a:t>
            </a:r>
            <a:r>
              <a:rPr spc="305" dirty="0"/>
              <a:t> </a:t>
            </a:r>
            <a:r>
              <a:rPr spc="-10" dirty="0"/>
              <a:t>AlexNet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39508" y="448002"/>
            <a:ext cx="4876800" cy="758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65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25" dirty="0">
                <a:latin typeface="Tahoma"/>
                <a:cs typeface="Tahoma"/>
              </a:rPr>
              <a:t>AlexNet </a:t>
            </a:r>
            <a:r>
              <a:rPr sz="1200" spc="-75" dirty="0">
                <a:latin typeface="Tahoma"/>
                <a:cs typeface="Tahoma"/>
              </a:rPr>
              <a:t>has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total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8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layers,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5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convolutional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and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3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fully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connected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layers.</a:t>
            </a:r>
            <a:endParaRPr sz="1200">
              <a:latin typeface="Tahoma"/>
              <a:cs typeface="Tahoma"/>
            </a:endParaRPr>
          </a:p>
          <a:p>
            <a:pPr marL="217804" marR="17780" indent="-193040">
              <a:lnSpc>
                <a:spcPct val="100000"/>
              </a:lnSpc>
              <a:spcBef>
                <a:spcPts val="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42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latin typeface="Tahoma"/>
                <a:cs typeface="Tahoma"/>
              </a:rPr>
              <a:t>The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sizes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convolutional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filters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are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11</a:t>
            </a:r>
            <a:r>
              <a:rPr sz="1200" spc="-55" dirty="0">
                <a:latin typeface="UD Digi Kyokasho NK-R"/>
                <a:cs typeface="UD Digi Kyokasho NK-R"/>
              </a:rPr>
              <a:t>×</a:t>
            </a:r>
            <a:r>
              <a:rPr sz="1200" spc="-55" dirty="0">
                <a:latin typeface="Tahoma"/>
                <a:cs typeface="Tahoma"/>
              </a:rPr>
              <a:t>11,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5</a:t>
            </a:r>
            <a:r>
              <a:rPr sz="1200" spc="-30" dirty="0">
                <a:latin typeface="UD Digi Kyokasho NK-R"/>
                <a:cs typeface="UD Digi Kyokasho NK-R"/>
              </a:rPr>
              <a:t>×</a:t>
            </a:r>
            <a:r>
              <a:rPr sz="1200" spc="-30" dirty="0">
                <a:latin typeface="Tahoma"/>
                <a:cs typeface="Tahoma"/>
              </a:rPr>
              <a:t>5,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3</a:t>
            </a:r>
            <a:r>
              <a:rPr sz="1200" spc="-30" dirty="0">
                <a:latin typeface="UD Digi Kyokasho NK-R"/>
                <a:cs typeface="UD Digi Kyokasho NK-R"/>
              </a:rPr>
              <a:t>×</a:t>
            </a:r>
            <a:r>
              <a:rPr sz="1200" spc="-30" dirty="0">
                <a:latin typeface="Tahoma"/>
                <a:cs typeface="Tahoma"/>
              </a:rPr>
              <a:t>3,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3</a:t>
            </a:r>
            <a:r>
              <a:rPr sz="1200" spc="-30" dirty="0">
                <a:latin typeface="UD Digi Kyokasho NK-R"/>
                <a:cs typeface="UD Digi Kyokasho NK-R"/>
              </a:rPr>
              <a:t>×</a:t>
            </a:r>
            <a:r>
              <a:rPr sz="1200" spc="-30" dirty="0">
                <a:latin typeface="Tahoma"/>
                <a:cs typeface="Tahoma"/>
              </a:rPr>
              <a:t>3,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and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3</a:t>
            </a:r>
            <a:r>
              <a:rPr sz="1200" spc="-25" dirty="0">
                <a:latin typeface="UD Digi Kyokasho NK-R"/>
                <a:cs typeface="UD Digi Kyokasho NK-R"/>
              </a:rPr>
              <a:t>×</a:t>
            </a:r>
            <a:r>
              <a:rPr sz="1200" spc="-25" dirty="0">
                <a:latin typeface="Tahoma"/>
                <a:cs typeface="Tahoma"/>
              </a:rPr>
              <a:t>3 </a:t>
            </a:r>
            <a:r>
              <a:rPr sz="1200" spc="-40" dirty="0">
                <a:latin typeface="Tahoma"/>
                <a:cs typeface="Tahoma"/>
              </a:rPr>
              <a:t>for the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respective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convolutional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layers</a:t>
            </a:r>
            <a:endParaRPr sz="120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10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35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latin typeface="Tahoma"/>
                <a:cs typeface="Tahoma"/>
              </a:rPr>
              <a:t>The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activation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used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is</a:t>
            </a:r>
            <a:r>
              <a:rPr sz="1200" spc="-40" dirty="0">
                <a:latin typeface="Tahoma"/>
                <a:cs typeface="Tahoma"/>
              </a:rPr>
              <a:t> the </a:t>
            </a:r>
            <a:r>
              <a:rPr sz="1200" spc="-35" dirty="0">
                <a:latin typeface="Tahoma"/>
                <a:cs typeface="Tahoma"/>
              </a:rPr>
              <a:t>Rectified </a:t>
            </a:r>
            <a:r>
              <a:rPr sz="1200" spc="-45" dirty="0">
                <a:latin typeface="Tahoma"/>
                <a:cs typeface="Tahoma"/>
              </a:rPr>
              <a:t>Linear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Unit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(ReLU).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59994" y="1270462"/>
            <a:ext cx="4182110" cy="1678939"/>
            <a:chOff x="359994" y="1270462"/>
            <a:chExt cx="4182110" cy="1678939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3739" y="1270462"/>
              <a:ext cx="3528111" cy="166077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59994" y="2946425"/>
              <a:ext cx="2016125" cy="0"/>
            </a:xfrm>
            <a:custGeom>
              <a:avLst/>
              <a:gdLst/>
              <a:ahLst/>
              <a:cxnLst/>
              <a:rect l="l" t="t" r="r" b="b"/>
              <a:pathLst>
                <a:path w="2016125">
                  <a:moveTo>
                    <a:pt x="0" y="0"/>
                  </a:moveTo>
                  <a:lnTo>
                    <a:pt x="2015972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75043" y="2999516"/>
            <a:ext cx="3035300" cy="1045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https://www.nomidl.com/deep-</a:t>
            </a:r>
            <a:r>
              <a:rPr sz="600" spc="5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learning/introduction-</a:t>
            </a:r>
            <a:r>
              <a:rPr sz="600" spc="9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to-</a:t>
            </a:r>
            <a:r>
              <a:rPr sz="600" spc="65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alexnet-</a:t>
            </a:r>
            <a:r>
              <a:rPr sz="600" spc="4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architecture/</a:t>
            </a:r>
            <a:endParaRPr sz="600" dirty="0">
              <a:solidFill>
                <a:srgbClr val="668E22"/>
              </a:solidFill>
              <a:latin typeface="Cambria"/>
              <a:cs typeface="Cambri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36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  <p:transition>
    <p:cut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86" y="236849"/>
            <a:ext cx="499872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Key</a:t>
            </a:r>
            <a:r>
              <a:rPr spc="8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6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CNN</a:t>
            </a:r>
            <a:r>
              <a:rPr spc="9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3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architectures.</a:t>
            </a:r>
            <a:r>
              <a:rPr spc="240" dirty="0"/>
              <a:t> </a:t>
            </a:r>
            <a:r>
              <a:rPr spc="-30" dirty="0"/>
              <a:t>GoogleNet</a:t>
            </a:r>
            <a:r>
              <a:rPr spc="90" dirty="0"/>
              <a:t> </a:t>
            </a:r>
            <a:r>
              <a:rPr spc="-10" dirty="0"/>
              <a:t>(Inception</a:t>
            </a:r>
            <a:r>
              <a:rPr spc="85" dirty="0"/>
              <a:t> </a:t>
            </a:r>
            <a:r>
              <a:rPr spc="-25" dirty="0"/>
              <a:t>v1)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37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0504" marR="30480" indent="-193040">
              <a:lnSpc>
                <a:spcPct val="100000"/>
              </a:lnSpc>
              <a:spcBef>
                <a:spcPts val="9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277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45" dirty="0">
                <a:solidFill>
                  <a:srgbClr val="FF6600"/>
                </a:solidFill>
                <a:latin typeface="Tahoma"/>
                <a:cs typeface="Tahoma"/>
              </a:rPr>
              <a:t>GoogleNet</a:t>
            </a:r>
            <a:r>
              <a:rPr sz="1200" spc="-1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achieved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breakthrough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result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by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lowering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the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top-</a:t>
            </a:r>
            <a:r>
              <a:rPr sz="1200" dirty="0">
                <a:latin typeface="Tahoma"/>
                <a:cs typeface="Tahoma"/>
              </a:rPr>
              <a:t>5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error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rate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to </a:t>
            </a:r>
            <a:r>
              <a:rPr sz="1200" spc="-65" dirty="0">
                <a:latin typeface="Tahoma"/>
                <a:cs typeface="Tahoma"/>
              </a:rPr>
              <a:t>below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145" dirty="0">
                <a:latin typeface="Tahoma"/>
                <a:cs typeface="Tahoma"/>
              </a:rPr>
              <a:t>7%</a:t>
            </a:r>
            <a:r>
              <a:rPr sz="1200" spc="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in</a:t>
            </a:r>
            <a:r>
              <a:rPr sz="1200" spc="-6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ILSVRC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2014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challenge.</a:t>
            </a:r>
            <a:endParaRPr sz="1200">
              <a:latin typeface="Tahoma"/>
              <a:cs typeface="Tahoma"/>
            </a:endParaRPr>
          </a:p>
          <a:p>
            <a:pPr marL="230504" marR="231140" indent="-193040">
              <a:lnSpc>
                <a:spcPct val="100000"/>
              </a:lnSpc>
              <a:spcBef>
                <a:spcPts val="30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35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latin typeface="Tahoma"/>
                <a:cs typeface="Tahoma"/>
              </a:rPr>
              <a:t>The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inception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module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100" dirty="0">
                <a:latin typeface="Tahoma"/>
                <a:cs typeface="Tahoma"/>
              </a:rPr>
              <a:t>was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introduced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by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team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Google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researchers </a:t>
            </a:r>
            <a:r>
              <a:rPr sz="1200" spc="-65" dirty="0">
                <a:latin typeface="Tahoma"/>
                <a:cs typeface="Tahoma"/>
              </a:rPr>
              <a:t>solved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this</a:t>
            </a:r>
            <a:r>
              <a:rPr sz="1200" spc="-50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problem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creatively.</a:t>
            </a:r>
            <a:r>
              <a:rPr sz="1200" spc="90" dirty="0">
                <a:latin typeface="Tahoma"/>
                <a:cs typeface="Tahoma"/>
              </a:rPr>
              <a:t> </a:t>
            </a:r>
            <a:r>
              <a:rPr sz="1200" spc="-80" dirty="0">
                <a:latin typeface="Tahoma"/>
                <a:cs typeface="Tahoma"/>
              </a:rPr>
              <a:t>Instead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deciding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what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filter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size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(3</a:t>
            </a:r>
            <a:r>
              <a:rPr sz="1200" spc="-10" dirty="0">
                <a:latin typeface="UD Digi Kyokasho NK-R"/>
                <a:cs typeface="UD Digi Kyokasho NK-R"/>
              </a:rPr>
              <a:t>×</a:t>
            </a:r>
            <a:r>
              <a:rPr sz="1200" spc="-10" dirty="0">
                <a:latin typeface="Tahoma"/>
                <a:cs typeface="Tahoma"/>
              </a:rPr>
              <a:t>3, </a:t>
            </a:r>
            <a:r>
              <a:rPr sz="1200" spc="-30" dirty="0">
                <a:latin typeface="Tahoma"/>
                <a:cs typeface="Tahoma"/>
              </a:rPr>
              <a:t>5</a:t>
            </a:r>
            <a:r>
              <a:rPr sz="1200" spc="-30" dirty="0">
                <a:latin typeface="UD Digi Kyokasho NK-R"/>
                <a:cs typeface="UD Digi Kyokasho NK-R"/>
              </a:rPr>
              <a:t>×</a:t>
            </a:r>
            <a:r>
              <a:rPr sz="1200" spc="-30" dirty="0">
                <a:latin typeface="Tahoma"/>
                <a:cs typeface="Tahoma"/>
              </a:rPr>
              <a:t>5,</a:t>
            </a:r>
            <a:r>
              <a:rPr sz="1200" spc="-6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or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1</a:t>
            </a:r>
            <a:r>
              <a:rPr sz="1200" spc="-20" dirty="0">
                <a:latin typeface="UD Digi Kyokasho NK-R"/>
                <a:cs typeface="UD Digi Kyokasho NK-R"/>
              </a:rPr>
              <a:t>×</a:t>
            </a:r>
            <a:r>
              <a:rPr sz="1200" spc="-20" dirty="0">
                <a:latin typeface="Tahoma"/>
                <a:cs typeface="Tahoma"/>
              </a:rPr>
              <a:t>1)</a:t>
            </a:r>
            <a:r>
              <a:rPr sz="1200" spc="-5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100" dirty="0">
                <a:latin typeface="Tahoma"/>
                <a:cs typeface="Tahoma"/>
              </a:rPr>
              <a:t>use</a:t>
            </a:r>
            <a:r>
              <a:rPr sz="1200" spc="1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and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90" dirty="0">
                <a:latin typeface="Tahoma"/>
                <a:cs typeface="Tahoma"/>
              </a:rPr>
              <a:t>when</a:t>
            </a:r>
            <a:r>
              <a:rPr sz="1200" dirty="0">
                <a:latin typeface="Tahoma"/>
                <a:cs typeface="Tahoma"/>
              </a:rPr>
              <a:t> to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perform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max</a:t>
            </a:r>
            <a:r>
              <a:rPr sz="1200" spc="-35" dirty="0">
                <a:latin typeface="Tahoma"/>
                <a:cs typeface="Tahoma"/>
              </a:rPr>
              <a:t> pooling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operation,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they </a:t>
            </a:r>
            <a:r>
              <a:rPr sz="1200" spc="-60" dirty="0">
                <a:latin typeface="Tahoma"/>
                <a:cs typeface="Tahoma"/>
              </a:rPr>
              <a:t>combined</a:t>
            </a:r>
            <a:r>
              <a:rPr sz="1200" spc="-35" dirty="0">
                <a:latin typeface="Tahoma"/>
                <a:cs typeface="Tahoma"/>
              </a:rPr>
              <a:t> multiple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convolution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filters,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without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exploding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computations.</a:t>
            </a:r>
            <a:endParaRPr sz="1200">
              <a:latin typeface="Tahoma"/>
              <a:cs typeface="Tahoma"/>
            </a:endParaRPr>
          </a:p>
          <a:p>
            <a:pPr marL="230504" marR="39370" indent="-193040">
              <a:lnSpc>
                <a:spcPct val="100000"/>
              </a:lnSpc>
              <a:spcBef>
                <a:spcPts val="320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42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60" dirty="0">
                <a:latin typeface="Tahoma"/>
                <a:cs typeface="Tahoma"/>
              </a:rPr>
              <a:t>Compared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AlexNet, </a:t>
            </a:r>
            <a:r>
              <a:rPr sz="1200" spc="-40" dirty="0">
                <a:latin typeface="Tahoma"/>
                <a:cs typeface="Tahoma"/>
              </a:rPr>
              <a:t>GoogleNet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has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90" dirty="0">
                <a:latin typeface="Tahoma"/>
                <a:cs typeface="Tahoma"/>
              </a:rPr>
              <a:t>fewer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parameters,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with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ratio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30" dirty="0">
                <a:latin typeface="Tahoma"/>
                <a:cs typeface="Tahoma"/>
              </a:rPr>
              <a:t> 10:1 </a:t>
            </a:r>
            <a:r>
              <a:rPr sz="1200" spc="-50" dirty="0">
                <a:latin typeface="Tahoma"/>
                <a:cs typeface="Tahoma"/>
              </a:rPr>
              <a:t>(roughly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6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million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instead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60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million)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  <p:transition>
    <p:cut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86" y="236849"/>
            <a:ext cx="432435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Key</a:t>
            </a:r>
            <a:r>
              <a:rPr spc="8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6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CNN</a:t>
            </a:r>
            <a:r>
              <a:rPr spc="9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3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architectures.</a:t>
            </a:r>
            <a:r>
              <a:rPr spc="240" dirty="0"/>
              <a:t> </a:t>
            </a:r>
            <a:r>
              <a:rPr spc="-30" dirty="0"/>
              <a:t>GoogleNet</a:t>
            </a:r>
            <a:r>
              <a:rPr spc="90" dirty="0"/>
              <a:t> </a:t>
            </a:r>
            <a:r>
              <a:rPr spc="-10" dirty="0"/>
              <a:t>(Inception</a:t>
            </a:r>
            <a:r>
              <a:rPr spc="85" dirty="0"/>
              <a:t> </a:t>
            </a:r>
            <a:r>
              <a:rPr spc="-25" dirty="0"/>
              <a:t>v1)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4594" y="521081"/>
            <a:ext cx="4666615" cy="65214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405"/>
              </a:spcBef>
            </a:pPr>
            <a:r>
              <a:rPr sz="1200" dirty="0">
                <a:latin typeface="Tahoma"/>
                <a:cs typeface="Tahoma"/>
              </a:rPr>
              <a:t>The</a:t>
            </a:r>
            <a:r>
              <a:rPr sz="1200" spc="-95" dirty="0">
                <a:latin typeface="Tahoma"/>
                <a:cs typeface="Tahoma"/>
              </a:rPr>
              <a:t> </a:t>
            </a:r>
            <a:r>
              <a:rPr sz="1200" spc="-80" dirty="0">
                <a:latin typeface="Tahoma"/>
                <a:cs typeface="Tahoma"/>
              </a:rPr>
              <a:t>key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features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6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GoogLeNet:</a:t>
            </a:r>
            <a:endParaRPr sz="1200">
              <a:latin typeface="Tahoma"/>
              <a:cs typeface="Tahoma"/>
            </a:endParaRPr>
          </a:p>
          <a:p>
            <a:pPr marL="322580" marR="17780" indent="-193040">
              <a:lnSpc>
                <a:spcPct val="100000"/>
              </a:lnSpc>
              <a:spcBef>
                <a:spcPts val="300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209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55" dirty="0">
                <a:latin typeface="Tahoma"/>
                <a:cs typeface="Tahoma"/>
              </a:rPr>
              <a:t>Inception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Module,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1</a:t>
            </a:r>
            <a:r>
              <a:rPr sz="1200" spc="-25" dirty="0">
                <a:latin typeface="UD Digi Kyokasho NK-R"/>
                <a:cs typeface="UD Digi Kyokasho NK-R"/>
              </a:rPr>
              <a:t>×</a:t>
            </a:r>
            <a:r>
              <a:rPr sz="1200" spc="-25" dirty="0">
                <a:latin typeface="Tahoma"/>
                <a:cs typeface="Tahoma"/>
              </a:rPr>
              <a:t>1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Convolution,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Global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Average</a:t>
            </a:r>
            <a:r>
              <a:rPr sz="1200" spc="-25" dirty="0">
                <a:latin typeface="Tahoma"/>
                <a:cs typeface="Tahoma"/>
              </a:rPr>
              <a:t> Pooling,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and </a:t>
            </a:r>
            <a:r>
              <a:rPr sz="1200" spc="-30" dirty="0">
                <a:latin typeface="Tahoma"/>
                <a:cs typeface="Tahoma"/>
              </a:rPr>
              <a:t>Auxiliary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Classifiers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for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Training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7984" y="1336375"/>
            <a:ext cx="4284148" cy="1152507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359994" y="2941396"/>
            <a:ext cx="2016125" cy="0"/>
          </a:xfrm>
          <a:custGeom>
            <a:avLst/>
            <a:gdLst/>
            <a:ahLst/>
            <a:cxnLst/>
            <a:rect l="l" t="t" r="r" b="b"/>
            <a:pathLst>
              <a:path w="2016125">
                <a:moveTo>
                  <a:pt x="0" y="0"/>
                </a:moveTo>
                <a:lnTo>
                  <a:pt x="2015972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75043" y="2994487"/>
            <a:ext cx="1678939" cy="1045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spc="-1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https://pubmed.ncbi.nlm.nih.gov/29084154/</a:t>
            </a:r>
            <a:endParaRPr sz="600" dirty="0">
              <a:solidFill>
                <a:srgbClr val="668E22"/>
              </a:solidFill>
              <a:latin typeface="Cambria"/>
              <a:cs typeface="Cambri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38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</p:spTree>
  </p:cSld>
  <p:clrMapOvr>
    <a:masterClrMapping/>
  </p:clrMapOvr>
  <p:transition>
    <p:cut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563" y="157284"/>
            <a:ext cx="269621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Key</a:t>
            </a:r>
            <a:r>
              <a:rPr spc="13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6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CNN</a:t>
            </a:r>
            <a:r>
              <a:rPr spc="13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3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architectures.</a:t>
            </a:r>
            <a:r>
              <a:rPr spc="305" dirty="0"/>
              <a:t> </a:t>
            </a:r>
            <a:r>
              <a:rPr spc="110" dirty="0"/>
              <a:t>YOLO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39508" y="448002"/>
            <a:ext cx="4748530" cy="758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7804" marR="17780" indent="-193040">
              <a:lnSpc>
                <a:spcPct val="100000"/>
              </a:lnSpc>
              <a:spcBef>
                <a:spcPts val="9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225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35" dirty="0">
                <a:solidFill>
                  <a:srgbClr val="FF6600"/>
                </a:solidFill>
                <a:latin typeface="Tahoma"/>
                <a:cs typeface="Tahoma"/>
              </a:rPr>
              <a:t>You</a:t>
            </a:r>
            <a:r>
              <a:rPr sz="1200" spc="-20" dirty="0">
                <a:solidFill>
                  <a:srgbClr val="FF6600"/>
                </a:solidFill>
                <a:latin typeface="Tahoma"/>
                <a:cs typeface="Tahoma"/>
              </a:rPr>
              <a:t> Only </a:t>
            </a:r>
            <a:r>
              <a:rPr sz="1200" dirty="0">
                <a:solidFill>
                  <a:srgbClr val="FF6600"/>
                </a:solidFill>
                <a:latin typeface="Tahoma"/>
                <a:cs typeface="Tahoma"/>
              </a:rPr>
              <a:t>Look</a:t>
            </a:r>
            <a:r>
              <a:rPr sz="1200" spc="-15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spc="-45" dirty="0">
                <a:solidFill>
                  <a:srgbClr val="FF6600"/>
                </a:solidFill>
                <a:latin typeface="Tahoma"/>
                <a:cs typeface="Tahoma"/>
              </a:rPr>
              <a:t>Once</a:t>
            </a:r>
            <a:r>
              <a:rPr sz="1200" spc="-2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FF6600"/>
                </a:solidFill>
                <a:latin typeface="Tahoma"/>
                <a:cs typeface="Tahoma"/>
              </a:rPr>
              <a:t>(YOLO)</a:t>
            </a:r>
            <a:r>
              <a:rPr sz="1200" spc="-20" dirty="0">
                <a:solidFill>
                  <a:srgbClr val="FF6600"/>
                </a:solidFill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state-</a:t>
            </a:r>
            <a:r>
              <a:rPr sz="1200" spc="-55" dirty="0">
                <a:latin typeface="Tahoma"/>
                <a:cs typeface="Tahoma"/>
              </a:rPr>
              <a:t>of-</a:t>
            </a:r>
            <a:r>
              <a:rPr sz="1200" spc="-60" dirty="0">
                <a:latin typeface="Tahoma"/>
                <a:cs typeface="Tahoma"/>
              </a:rPr>
              <a:t>the-</a:t>
            </a:r>
            <a:r>
              <a:rPr sz="1200" spc="-20" dirty="0">
                <a:latin typeface="Tahoma"/>
                <a:cs typeface="Tahoma"/>
              </a:rPr>
              <a:t>art,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real-</a:t>
            </a:r>
            <a:r>
              <a:rPr sz="1200" spc="-50" dirty="0">
                <a:latin typeface="Tahoma"/>
                <a:cs typeface="Tahoma"/>
              </a:rPr>
              <a:t>time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object </a:t>
            </a:r>
            <a:r>
              <a:rPr sz="1200" spc="-45" dirty="0">
                <a:latin typeface="Tahoma"/>
                <a:cs typeface="Tahoma"/>
              </a:rPr>
              <a:t>detection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algorithm,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leading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competitions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80" dirty="0">
                <a:latin typeface="Tahoma"/>
                <a:cs typeface="Tahoma"/>
              </a:rPr>
              <a:t>due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its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80" dirty="0">
                <a:latin typeface="Tahoma"/>
                <a:cs typeface="Tahoma"/>
              </a:rPr>
              <a:t>speed,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detection </a:t>
            </a:r>
            <a:r>
              <a:rPr sz="1200" spc="-65" dirty="0">
                <a:latin typeface="Tahoma"/>
                <a:cs typeface="Tahoma"/>
              </a:rPr>
              <a:t>accuracy,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good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generalization,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and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open-</a:t>
            </a:r>
            <a:r>
              <a:rPr sz="1200" spc="-10" dirty="0">
                <a:latin typeface="Tahoma"/>
                <a:cs typeface="Tahoma"/>
              </a:rPr>
              <a:t>source</a:t>
            </a:r>
            <a:endParaRPr sz="120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15"/>
              </a:spcBef>
              <a:tabLst>
                <a:tab pos="3998595" algn="l"/>
              </a:tabLst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12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latin typeface="Tahoma"/>
                <a:cs typeface="Tahoma"/>
              </a:rPr>
              <a:t>It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100" dirty="0">
                <a:latin typeface="Tahoma"/>
                <a:cs typeface="Tahoma"/>
              </a:rPr>
              <a:t>was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first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introduced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by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Joseph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Redmon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et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al.</a:t>
            </a:r>
            <a:r>
              <a:rPr sz="1200" spc="8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in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2016.</a:t>
            </a:r>
            <a:r>
              <a:rPr sz="1200" dirty="0">
                <a:latin typeface="Tahoma"/>
                <a:cs typeface="Tahoma"/>
              </a:rPr>
              <a:t>	</a:t>
            </a:r>
            <a:r>
              <a:rPr sz="1200" spc="-50" dirty="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59994" y="1211422"/>
            <a:ext cx="4582795" cy="1721485"/>
            <a:chOff x="359994" y="1211422"/>
            <a:chExt cx="4582795" cy="172148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0742" y="1211422"/>
              <a:ext cx="4031438" cy="172118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59994" y="2903512"/>
              <a:ext cx="2016125" cy="0"/>
            </a:xfrm>
            <a:custGeom>
              <a:avLst/>
              <a:gdLst/>
              <a:ahLst/>
              <a:cxnLst/>
              <a:rect l="l" t="t" r="r" b="b"/>
              <a:pathLst>
                <a:path w="2016125">
                  <a:moveTo>
                    <a:pt x="0" y="0"/>
                  </a:moveTo>
                  <a:lnTo>
                    <a:pt x="2015972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75043" y="2956603"/>
            <a:ext cx="1316355" cy="1045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spc="-1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https://arxiv.org/abs/1506.02640</a:t>
            </a:r>
            <a:endParaRPr sz="600" dirty="0">
              <a:solidFill>
                <a:srgbClr val="668E22"/>
              </a:solidFill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5043" y="3089457"/>
            <a:ext cx="1939925" cy="1045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dirty="0">
                <a:solidFill>
                  <a:srgbClr val="668E22"/>
                </a:solidFill>
                <a:latin typeface="Cambria"/>
                <a:cs typeface="Cambri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https://blog.roboflow.com/guide-</a:t>
            </a:r>
            <a:r>
              <a:rPr sz="600" spc="90" dirty="0">
                <a:solidFill>
                  <a:srgbClr val="668E22"/>
                </a:solidFill>
                <a:latin typeface="Cambria"/>
                <a:cs typeface="Cambri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to-</a:t>
            </a:r>
            <a:r>
              <a:rPr sz="600" spc="65" dirty="0">
                <a:solidFill>
                  <a:srgbClr val="668E22"/>
                </a:solidFill>
                <a:latin typeface="Cambria"/>
                <a:cs typeface="Cambri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yolo-</a:t>
            </a:r>
            <a:r>
              <a:rPr sz="600" spc="-10" dirty="0">
                <a:solidFill>
                  <a:srgbClr val="668E22"/>
                </a:solidFill>
                <a:latin typeface="Cambria"/>
                <a:cs typeface="Cambri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models/</a:t>
            </a:r>
            <a:endParaRPr sz="600">
              <a:solidFill>
                <a:srgbClr val="668E22"/>
              </a:solidFill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38089" y="3107098"/>
            <a:ext cx="254000" cy="116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dirty="0">
                <a:latin typeface="Trebuchet MS"/>
                <a:cs typeface="Trebuchet MS"/>
              </a:rPr>
              <a:t>39</a:t>
            </a:r>
            <a:r>
              <a:rPr sz="600" spc="-75" dirty="0">
                <a:latin typeface="Trebuchet MS"/>
                <a:cs typeface="Trebuchet MS"/>
              </a:rPr>
              <a:t> </a:t>
            </a:r>
            <a:r>
              <a:rPr sz="600" dirty="0">
                <a:latin typeface="Trebuchet MS"/>
                <a:cs typeface="Trebuchet MS"/>
              </a:rPr>
              <a:t>/</a:t>
            </a:r>
            <a:r>
              <a:rPr sz="600" spc="-70" dirty="0">
                <a:latin typeface="Trebuchet MS"/>
                <a:cs typeface="Trebuchet MS"/>
              </a:rPr>
              <a:t> </a:t>
            </a:r>
            <a:r>
              <a:rPr sz="600" spc="-25" dirty="0">
                <a:latin typeface="Trebuchet MS"/>
                <a:cs typeface="Trebuchet MS"/>
              </a:rPr>
              <a:t>43</a:t>
            </a:r>
            <a:endParaRPr sz="60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>
    <p:cut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9700" y="166967"/>
            <a:ext cx="269621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Key</a:t>
            </a:r>
            <a:r>
              <a:rPr spc="13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6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CNN</a:t>
            </a:r>
            <a:r>
              <a:rPr spc="13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3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architectures.</a:t>
            </a:r>
            <a:r>
              <a:rPr spc="305" dirty="0"/>
              <a:t> </a:t>
            </a:r>
            <a:r>
              <a:rPr spc="110" dirty="0"/>
              <a:t>YOLO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7294" y="449158"/>
            <a:ext cx="4443730" cy="391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200" dirty="0">
                <a:latin typeface="Tahoma"/>
                <a:cs typeface="Tahoma"/>
              </a:rPr>
              <a:t>YOLO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architecture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(originally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published)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is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similar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GoogleNet:</a:t>
            </a:r>
            <a:r>
              <a:rPr sz="1200" spc="105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24 </a:t>
            </a:r>
            <a:r>
              <a:rPr sz="1200" spc="-45" dirty="0">
                <a:latin typeface="Tahoma"/>
                <a:cs typeface="Tahoma"/>
              </a:rPr>
              <a:t>convolutional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layers,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4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max-</a:t>
            </a:r>
            <a:r>
              <a:rPr sz="1200" spc="-35" dirty="0">
                <a:latin typeface="Tahoma"/>
                <a:cs typeface="Tahoma"/>
              </a:rPr>
              <a:t>pooling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layers,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and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2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fully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connected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layers.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6012" y="965845"/>
            <a:ext cx="3528336" cy="1689775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359994" y="2941396"/>
            <a:ext cx="2016125" cy="0"/>
          </a:xfrm>
          <a:custGeom>
            <a:avLst/>
            <a:gdLst/>
            <a:ahLst/>
            <a:cxnLst/>
            <a:rect l="l" t="t" r="r" b="b"/>
            <a:pathLst>
              <a:path w="2016125">
                <a:moveTo>
                  <a:pt x="0" y="0"/>
                </a:moveTo>
                <a:lnTo>
                  <a:pt x="2015972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75043" y="2994487"/>
            <a:ext cx="4313555" cy="1045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www.researchgate.net/publication/371136193_Real-time_Object_Detection_YOLOv1_Re-</a:t>
            </a:r>
            <a:r>
              <a:rPr sz="600" spc="-10" dirty="0">
                <a:solidFill>
                  <a:srgbClr val="668E22"/>
                </a:solidFill>
                <a:latin typeface="Cambria"/>
                <a:cs typeface="Cambri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Implementation_in_PyTorch/</a:t>
            </a:r>
            <a:endParaRPr sz="600" dirty="0">
              <a:solidFill>
                <a:srgbClr val="668E22"/>
              </a:solidFill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38089" y="3107098"/>
            <a:ext cx="254000" cy="116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dirty="0">
                <a:latin typeface="Trebuchet MS"/>
                <a:cs typeface="Trebuchet MS"/>
              </a:rPr>
              <a:t>40</a:t>
            </a:r>
            <a:r>
              <a:rPr sz="600" spc="-75" dirty="0">
                <a:latin typeface="Trebuchet MS"/>
                <a:cs typeface="Trebuchet MS"/>
              </a:rPr>
              <a:t> </a:t>
            </a:r>
            <a:r>
              <a:rPr sz="600" dirty="0">
                <a:latin typeface="Trebuchet MS"/>
                <a:cs typeface="Trebuchet MS"/>
              </a:rPr>
              <a:t>/</a:t>
            </a:r>
            <a:r>
              <a:rPr sz="600" spc="-70" dirty="0">
                <a:latin typeface="Trebuchet MS"/>
                <a:cs typeface="Trebuchet MS"/>
              </a:rPr>
              <a:t> </a:t>
            </a:r>
            <a:r>
              <a:rPr sz="600" spc="-25" dirty="0">
                <a:latin typeface="Trebuchet MS"/>
                <a:cs typeface="Trebuchet MS"/>
              </a:rPr>
              <a:t>43</a:t>
            </a:r>
            <a:endParaRPr sz="60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>
    <p:cut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9700" y="171003"/>
            <a:ext cx="4285615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Key</a:t>
            </a:r>
            <a:r>
              <a:rPr spc="15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60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CNN</a:t>
            </a:r>
            <a:r>
              <a:rPr spc="15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pc="-35" dirty="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architectures.</a:t>
            </a:r>
            <a:r>
              <a:rPr spc="330" dirty="0"/>
              <a:t> </a:t>
            </a:r>
            <a:r>
              <a:rPr spc="110" dirty="0"/>
              <a:t>YOLO.</a:t>
            </a:r>
            <a:r>
              <a:rPr spc="150" dirty="0"/>
              <a:t> </a:t>
            </a:r>
            <a:r>
              <a:rPr dirty="0"/>
              <a:t>Key</a:t>
            </a:r>
            <a:r>
              <a:rPr spc="155" dirty="0"/>
              <a:t> </a:t>
            </a:r>
            <a:r>
              <a:rPr spc="-30" dirty="0"/>
              <a:t>Components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39508" y="448002"/>
            <a:ext cx="4986655" cy="2776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7804" marR="137160" indent="-193040">
              <a:lnSpc>
                <a:spcPct val="100000"/>
              </a:lnSpc>
              <a:spcBef>
                <a:spcPts val="9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277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latin typeface="Tahoma"/>
                <a:cs typeface="Tahoma"/>
              </a:rPr>
              <a:t>YOLO</a:t>
            </a:r>
            <a:r>
              <a:rPr sz="1200" spc="10" dirty="0">
                <a:latin typeface="Tahoma"/>
                <a:cs typeface="Tahoma"/>
              </a:rPr>
              <a:t> </a:t>
            </a:r>
            <a:r>
              <a:rPr sz="1200" spc="-100" dirty="0">
                <a:latin typeface="Tahoma"/>
                <a:cs typeface="Tahoma"/>
              </a:rPr>
              <a:t>uses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single</a:t>
            </a:r>
            <a:r>
              <a:rPr sz="1200" spc="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CNN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</a:t>
            </a:r>
            <a:r>
              <a:rPr sz="1200" spc="1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predict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bounding</a:t>
            </a:r>
            <a:r>
              <a:rPr sz="1200" spc="10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boxes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and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class</a:t>
            </a:r>
            <a:r>
              <a:rPr sz="1200" spc="10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probabilities </a:t>
            </a:r>
            <a:r>
              <a:rPr sz="1200" spc="-30" dirty="0">
                <a:latin typeface="Tahoma"/>
                <a:cs typeface="Tahoma"/>
              </a:rPr>
              <a:t>directly</a:t>
            </a:r>
            <a:r>
              <a:rPr sz="1200" spc="-6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from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full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images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in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90" dirty="0">
                <a:latin typeface="Tahoma"/>
                <a:cs typeface="Tahoma"/>
              </a:rPr>
              <a:t>one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evaluation.</a:t>
            </a:r>
            <a:endParaRPr sz="1200">
              <a:latin typeface="Tahoma"/>
              <a:cs typeface="Tahoma"/>
            </a:endParaRPr>
          </a:p>
          <a:p>
            <a:pPr marL="217804" marR="17780" indent="-193040">
              <a:lnSpc>
                <a:spcPct val="100000"/>
              </a:lnSpc>
              <a:spcBef>
                <a:spcPts val="10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89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latin typeface="Tahoma"/>
                <a:cs typeface="Tahoma"/>
              </a:rPr>
              <a:t>Grid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Division:</a:t>
            </a:r>
            <a:r>
              <a:rPr sz="1200" spc="5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The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input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image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is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divided </a:t>
            </a:r>
            <a:r>
              <a:rPr sz="1200" spc="-10" dirty="0">
                <a:latin typeface="Tahoma"/>
                <a:cs typeface="Tahoma"/>
              </a:rPr>
              <a:t>into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an</a:t>
            </a:r>
            <a:r>
              <a:rPr sz="1200" spc="-6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S</a:t>
            </a:r>
            <a:r>
              <a:rPr sz="1200" dirty="0">
                <a:latin typeface="UD Digi Kyokasho NK-R"/>
                <a:cs typeface="UD Digi Kyokasho NK-R"/>
              </a:rPr>
              <a:t>×</a:t>
            </a:r>
            <a:r>
              <a:rPr sz="1200" dirty="0">
                <a:latin typeface="Tahoma"/>
                <a:cs typeface="Tahoma"/>
              </a:rPr>
              <a:t>S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grid.</a:t>
            </a:r>
            <a:r>
              <a:rPr sz="1200" spc="55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Each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grid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cell</a:t>
            </a:r>
            <a:r>
              <a:rPr sz="1200" spc="-6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is </a:t>
            </a:r>
            <a:r>
              <a:rPr sz="1200" spc="-65" dirty="0">
                <a:latin typeface="Tahoma"/>
                <a:cs typeface="Tahoma"/>
              </a:rPr>
              <a:t>responsible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for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predicting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bounding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boxes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and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their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corresponding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class </a:t>
            </a:r>
            <a:r>
              <a:rPr sz="1200" spc="-45" dirty="0">
                <a:latin typeface="Tahoma"/>
                <a:cs typeface="Tahoma"/>
              </a:rPr>
              <a:t>probabilities</a:t>
            </a:r>
            <a:r>
              <a:rPr sz="1200" spc="-5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for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objects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whose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center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falls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within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that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cell.</a:t>
            </a:r>
            <a:endParaRPr sz="1200">
              <a:latin typeface="Tahoma"/>
              <a:cs typeface="Tahoma"/>
            </a:endParaRPr>
          </a:p>
          <a:p>
            <a:pPr marL="217804" marR="163195" indent="-193040">
              <a:lnSpc>
                <a:spcPct val="100000"/>
              </a:lnSpc>
              <a:spcBef>
                <a:spcPts val="10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5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45" dirty="0">
                <a:latin typeface="Tahoma"/>
                <a:cs typeface="Tahoma"/>
              </a:rPr>
              <a:t>Bounding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Box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Prediction:</a:t>
            </a:r>
            <a:r>
              <a:rPr sz="1200" spc="7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Each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grid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cell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predicts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fixed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number</a:t>
            </a:r>
            <a:r>
              <a:rPr sz="1200" spc="-25" dirty="0">
                <a:latin typeface="Tahoma"/>
                <a:cs typeface="Tahoma"/>
              </a:rPr>
              <a:t> of </a:t>
            </a:r>
            <a:r>
              <a:rPr sz="1200" spc="-65" dirty="0">
                <a:latin typeface="Tahoma"/>
                <a:cs typeface="Tahoma"/>
              </a:rPr>
              <a:t>bounding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85" dirty="0">
                <a:latin typeface="Tahoma"/>
                <a:cs typeface="Tahoma"/>
              </a:rPr>
              <a:t>boxes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(usually</a:t>
            </a:r>
            <a:r>
              <a:rPr sz="1200" spc="-5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2)</a:t>
            </a:r>
            <a:r>
              <a:rPr sz="1200" spc="-6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along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with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their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confidence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scores.</a:t>
            </a:r>
            <a:r>
              <a:rPr sz="1200" spc="75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The </a:t>
            </a:r>
            <a:r>
              <a:rPr sz="1200" spc="-60" dirty="0">
                <a:latin typeface="Tahoma"/>
                <a:cs typeface="Tahoma"/>
              </a:rPr>
              <a:t>confidence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75" dirty="0">
                <a:latin typeface="Tahoma"/>
                <a:cs typeface="Tahoma"/>
              </a:rPr>
              <a:t>score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reflects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90" dirty="0">
                <a:latin typeface="Tahoma"/>
                <a:cs typeface="Tahoma"/>
              </a:rPr>
              <a:t>how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confident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model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is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that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box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contains </a:t>
            </a:r>
            <a:r>
              <a:rPr sz="1200" spc="-35" dirty="0">
                <a:latin typeface="Tahoma"/>
                <a:cs typeface="Tahoma"/>
              </a:rPr>
              <a:t>an</a:t>
            </a:r>
            <a:r>
              <a:rPr sz="1200" spc="-6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object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and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also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90" dirty="0">
                <a:latin typeface="Tahoma"/>
                <a:cs typeface="Tahoma"/>
              </a:rPr>
              <a:t>how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accurate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box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is.</a:t>
            </a:r>
            <a:endParaRPr sz="1200">
              <a:latin typeface="Tahoma"/>
              <a:cs typeface="Tahoma"/>
            </a:endParaRPr>
          </a:p>
          <a:p>
            <a:pPr marL="217804" marR="169545" indent="-193040">
              <a:lnSpc>
                <a:spcPct val="100000"/>
              </a:lnSpc>
              <a:spcBef>
                <a:spcPts val="20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72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spc="-35" dirty="0">
                <a:latin typeface="Tahoma"/>
                <a:cs typeface="Tahoma"/>
              </a:rPr>
              <a:t>Class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Probability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Prediction:</a:t>
            </a:r>
            <a:r>
              <a:rPr sz="1200" spc="75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Each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grid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cell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also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predicts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class</a:t>
            </a:r>
            <a:r>
              <a:rPr sz="1200" spc="-40" dirty="0">
                <a:latin typeface="Tahoma"/>
                <a:cs typeface="Tahoma"/>
              </a:rPr>
              <a:t> probabilities for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objects.</a:t>
            </a:r>
            <a:r>
              <a:rPr sz="1200" spc="7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These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45" dirty="0">
                <a:latin typeface="Tahoma"/>
                <a:cs typeface="Tahoma"/>
              </a:rPr>
              <a:t>probabilities</a:t>
            </a:r>
            <a:r>
              <a:rPr sz="1200" spc="-40" dirty="0">
                <a:latin typeface="Tahoma"/>
                <a:cs typeface="Tahoma"/>
              </a:rPr>
              <a:t> indicate the likelihood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each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class </a:t>
            </a:r>
            <a:r>
              <a:rPr sz="1200" spc="-60" dirty="0">
                <a:latin typeface="Tahoma"/>
                <a:cs typeface="Tahoma"/>
              </a:rPr>
              <a:t>being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80" dirty="0">
                <a:latin typeface="Tahoma"/>
                <a:cs typeface="Tahoma"/>
              </a:rPr>
              <a:t>present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within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40" dirty="0">
                <a:latin typeface="Tahoma"/>
                <a:cs typeface="Tahoma"/>
              </a:rPr>
              <a:t>the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65" dirty="0">
                <a:latin typeface="Tahoma"/>
                <a:cs typeface="Tahoma"/>
              </a:rPr>
              <a:t>bounding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box.</a:t>
            </a:r>
            <a:endParaRPr sz="1200">
              <a:latin typeface="Tahoma"/>
              <a:cs typeface="Tahoma"/>
            </a:endParaRPr>
          </a:p>
          <a:p>
            <a:pPr marL="217804" marR="134620" indent="-193040">
              <a:lnSpc>
                <a:spcPct val="100000"/>
              </a:lnSpc>
              <a:spcBef>
                <a:spcPts val="15"/>
              </a:spcBef>
            </a:pPr>
            <a:r>
              <a:rPr sz="1800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1800" spc="135" baseline="4629" dirty="0">
                <a:solidFill>
                  <a:srgbClr val="668E22"/>
                </a:solidFill>
                <a:latin typeface="Lucida Sans Unicode"/>
                <a:cs typeface="Lucida Sans Unicode"/>
              </a:rPr>
              <a:t> </a:t>
            </a:r>
            <a:r>
              <a:rPr sz="1200" dirty="0">
                <a:latin typeface="Tahoma"/>
                <a:cs typeface="Tahoma"/>
              </a:rPr>
              <a:t>The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final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30" dirty="0">
                <a:latin typeface="Tahoma"/>
                <a:cs typeface="Tahoma"/>
              </a:rPr>
              <a:t>output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40" dirty="0">
                <a:latin typeface="Tahoma"/>
                <a:cs typeface="Tahoma"/>
              </a:rPr>
              <a:t> the </a:t>
            </a:r>
            <a:r>
              <a:rPr sz="1200" spc="-60" dirty="0">
                <a:latin typeface="Tahoma"/>
                <a:cs typeface="Tahoma"/>
              </a:rPr>
              <a:t>model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consists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of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70" dirty="0">
                <a:latin typeface="Tahoma"/>
                <a:cs typeface="Tahoma"/>
              </a:rPr>
              <a:t>tensor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that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includes</a:t>
            </a:r>
            <a:r>
              <a:rPr sz="1200" spc="-35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the </a:t>
            </a:r>
            <a:r>
              <a:rPr sz="1200" spc="-65" dirty="0">
                <a:latin typeface="Tahoma"/>
                <a:cs typeface="Tahoma"/>
              </a:rPr>
              <a:t>bounding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50" dirty="0">
                <a:latin typeface="Tahoma"/>
                <a:cs typeface="Tahoma"/>
              </a:rPr>
              <a:t>box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coordinates,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confidence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80" dirty="0">
                <a:latin typeface="Tahoma"/>
                <a:cs typeface="Tahoma"/>
              </a:rPr>
              <a:t>scores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(=P(object)</a:t>
            </a:r>
            <a:r>
              <a:rPr sz="1200" spc="-25" dirty="0">
                <a:latin typeface="UD Digi Kyokasho NK-R"/>
                <a:cs typeface="UD Digi Kyokasho NK-R"/>
              </a:rPr>
              <a:t>×</a:t>
            </a:r>
            <a:r>
              <a:rPr sz="1200" spc="-25" dirty="0">
                <a:latin typeface="Tahoma"/>
                <a:cs typeface="Tahoma"/>
              </a:rPr>
              <a:t>IOU),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55" dirty="0">
                <a:latin typeface="Tahoma"/>
                <a:cs typeface="Tahoma"/>
              </a:rPr>
              <a:t>and</a:t>
            </a:r>
            <a:r>
              <a:rPr sz="1200" spc="-10" dirty="0">
                <a:latin typeface="Tahoma"/>
                <a:cs typeface="Tahoma"/>
              </a:rPr>
              <a:t> class probabilities.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38089" y="3107098"/>
            <a:ext cx="254000" cy="116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dirty="0">
                <a:latin typeface="Trebuchet MS"/>
                <a:cs typeface="Trebuchet MS"/>
              </a:rPr>
              <a:t>41</a:t>
            </a:r>
            <a:r>
              <a:rPr sz="600" spc="-75" dirty="0">
                <a:latin typeface="Trebuchet MS"/>
                <a:cs typeface="Trebuchet MS"/>
              </a:rPr>
              <a:t> </a:t>
            </a:r>
            <a:r>
              <a:rPr sz="600" dirty="0">
                <a:latin typeface="Trebuchet MS"/>
                <a:cs typeface="Trebuchet MS"/>
              </a:rPr>
              <a:t>/</a:t>
            </a:r>
            <a:r>
              <a:rPr sz="600" spc="-70" dirty="0">
                <a:latin typeface="Trebuchet MS"/>
                <a:cs typeface="Trebuchet MS"/>
              </a:rPr>
              <a:t> </a:t>
            </a:r>
            <a:r>
              <a:rPr sz="600" spc="-25" dirty="0">
                <a:latin typeface="Trebuchet MS"/>
                <a:cs typeface="Trebuchet MS"/>
              </a:rPr>
              <a:t>43</a:t>
            </a:r>
            <a:endParaRPr sz="60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>
    <p:cut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-60" dirty="0"/>
              <a:t>References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42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88265">
              <a:lnSpc>
                <a:spcPct val="100000"/>
              </a:lnSpc>
              <a:spcBef>
                <a:spcPts val="375"/>
              </a:spcBef>
            </a:pPr>
            <a:r>
              <a:rPr sz="900" spc="82" baseline="925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900" spc="592" baseline="9259" dirty="0">
                <a:solidFill>
                  <a:srgbClr val="668E22"/>
                </a:solidFill>
                <a:latin typeface="Lucida Sans Unicode"/>
                <a:cs typeface="Lucida Sans Unicode"/>
              </a:rPr>
              <a:t>     </a:t>
            </a:r>
            <a:r>
              <a:rPr sz="600" dirty="0">
                <a:solidFill>
                  <a:srgbClr val="668E2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https://www.geeksforgeeks.org/introduction-convolution-</a:t>
            </a:r>
            <a:r>
              <a:rPr sz="600" spc="55" dirty="0">
                <a:solidFill>
                  <a:srgbClr val="668E2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neural-</a:t>
            </a:r>
            <a:r>
              <a:rPr sz="600" spc="-10" dirty="0">
                <a:solidFill>
                  <a:srgbClr val="668E2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network/</a:t>
            </a:r>
            <a:endParaRPr sz="600" dirty="0">
              <a:solidFill>
                <a:srgbClr val="668E22"/>
              </a:solidFill>
              <a:latin typeface="Lucida Sans Unicode"/>
              <a:cs typeface="Lucida Sans Unicode"/>
            </a:endParaRPr>
          </a:p>
          <a:p>
            <a:pPr marL="88265">
              <a:lnSpc>
                <a:spcPct val="100000"/>
              </a:lnSpc>
              <a:spcBef>
                <a:spcPts val="275"/>
              </a:spcBef>
            </a:pPr>
            <a:r>
              <a:rPr sz="900" spc="82" baseline="925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900" spc="644" baseline="9259" dirty="0">
                <a:solidFill>
                  <a:srgbClr val="668E22"/>
                </a:solidFill>
                <a:latin typeface="Lucida Sans Unicode"/>
                <a:cs typeface="Lucida Sans Unicode"/>
              </a:rPr>
              <a:t>   </a:t>
            </a:r>
            <a:r>
              <a:rPr sz="600" dirty="0">
                <a:solidFill>
                  <a:srgbClr val="668E2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https://www.aisafetybook.com/textbook/deep-</a:t>
            </a:r>
            <a:r>
              <a:rPr sz="600" spc="-10" dirty="0">
                <a:solidFill>
                  <a:srgbClr val="668E2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learning/</a:t>
            </a:r>
            <a:endParaRPr sz="600" dirty="0">
              <a:solidFill>
                <a:srgbClr val="668E22"/>
              </a:solidFill>
              <a:latin typeface="Lucida Sans Unicode"/>
              <a:cs typeface="Lucida Sans Unicode"/>
            </a:endParaRPr>
          </a:p>
          <a:p>
            <a:pPr marL="88265">
              <a:lnSpc>
                <a:spcPct val="100000"/>
              </a:lnSpc>
              <a:spcBef>
                <a:spcPts val="280"/>
              </a:spcBef>
            </a:pPr>
            <a:r>
              <a:rPr sz="900" spc="82" baseline="925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900" spc="555" baseline="9259" dirty="0">
                <a:solidFill>
                  <a:srgbClr val="668E22"/>
                </a:solidFill>
                <a:latin typeface="Lucida Sans Unicode"/>
                <a:cs typeface="Lucida Sans Unicode"/>
              </a:rPr>
              <a:t>   </a:t>
            </a:r>
            <a:r>
              <a:rPr sz="600" dirty="0">
                <a:solidFill>
                  <a:srgbClr val="668E2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https://www.geeksforgeeks.org/deep-</a:t>
            </a:r>
            <a:r>
              <a:rPr sz="600" spc="60" dirty="0">
                <a:solidFill>
                  <a:srgbClr val="668E2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learning-</a:t>
            </a:r>
            <a:r>
              <a:rPr sz="600" spc="55" dirty="0">
                <a:solidFill>
                  <a:srgbClr val="668E2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tutorial/</a:t>
            </a:r>
            <a:endParaRPr sz="600" dirty="0">
              <a:solidFill>
                <a:srgbClr val="668E22"/>
              </a:solidFill>
              <a:latin typeface="Lucida Sans Unicode"/>
              <a:cs typeface="Lucida Sans Unicode"/>
            </a:endParaRPr>
          </a:p>
          <a:p>
            <a:pPr marL="88265">
              <a:lnSpc>
                <a:spcPct val="100000"/>
              </a:lnSpc>
              <a:spcBef>
                <a:spcPts val="275"/>
              </a:spcBef>
            </a:pPr>
            <a:r>
              <a:rPr sz="900" spc="82" baseline="925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900" spc="644" baseline="9259" dirty="0">
                <a:solidFill>
                  <a:srgbClr val="668E22"/>
                </a:solidFill>
                <a:latin typeface="Lucida Sans Unicode"/>
                <a:cs typeface="Lucida Sans Unicode"/>
              </a:rPr>
              <a:t>  </a:t>
            </a:r>
            <a:r>
              <a:rPr sz="600" spc="-10" dirty="0">
                <a:solidFill>
                  <a:srgbClr val="668E2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http://neuralnetworksanddeeplearning.com/</a:t>
            </a:r>
            <a:endParaRPr sz="600" dirty="0">
              <a:solidFill>
                <a:srgbClr val="668E22"/>
              </a:solidFill>
              <a:latin typeface="Lucida Sans Unicode"/>
              <a:cs typeface="Lucida Sans Unicode"/>
            </a:endParaRPr>
          </a:p>
          <a:p>
            <a:pPr marL="88265">
              <a:lnSpc>
                <a:spcPct val="100000"/>
              </a:lnSpc>
              <a:spcBef>
                <a:spcPts val="275"/>
              </a:spcBef>
            </a:pPr>
            <a:r>
              <a:rPr sz="900" spc="82" baseline="925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900" spc="607" baseline="9259" dirty="0">
                <a:solidFill>
                  <a:srgbClr val="668E22"/>
                </a:solidFill>
                <a:latin typeface="Lucida Sans Unicode"/>
                <a:cs typeface="Lucida Sans Unicode"/>
              </a:rPr>
              <a:t>    </a:t>
            </a:r>
            <a:r>
              <a:rPr sz="600" spc="-10" dirty="0">
                <a:solidFill>
                  <a:srgbClr val="668E2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https://www.saedsayad.com/artificial_neural_network_bkp.htm</a:t>
            </a:r>
            <a:endParaRPr sz="600" dirty="0">
              <a:solidFill>
                <a:srgbClr val="668E22"/>
              </a:solidFill>
              <a:latin typeface="Lucida Sans Unicode"/>
              <a:cs typeface="Lucida Sans Unicode"/>
            </a:endParaRPr>
          </a:p>
          <a:p>
            <a:pPr marL="88265">
              <a:lnSpc>
                <a:spcPct val="100000"/>
              </a:lnSpc>
              <a:spcBef>
                <a:spcPts val="275"/>
              </a:spcBef>
            </a:pPr>
            <a:r>
              <a:rPr sz="900" spc="82" baseline="925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900" spc="615" baseline="9259" dirty="0">
                <a:solidFill>
                  <a:srgbClr val="668E22"/>
                </a:solidFill>
                <a:latin typeface="Lucida Sans Unicode"/>
                <a:cs typeface="Lucida Sans Unicode"/>
              </a:rPr>
              <a:t>   </a:t>
            </a:r>
            <a:r>
              <a:rPr sz="600" dirty="0">
                <a:solidFill>
                  <a:srgbClr val="668E2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https://muneebsa.medium.com/deep-</a:t>
            </a:r>
            <a:r>
              <a:rPr sz="600" spc="60" dirty="0">
                <a:solidFill>
                  <a:srgbClr val="668E2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learning-</a:t>
            </a:r>
            <a:r>
              <a:rPr sz="600" dirty="0">
                <a:solidFill>
                  <a:srgbClr val="668E2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101-</a:t>
            </a:r>
            <a:r>
              <a:rPr sz="600" spc="60" dirty="0">
                <a:solidFill>
                  <a:srgbClr val="668E2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lesson-</a:t>
            </a:r>
            <a:r>
              <a:rPr sz="600" dirty="0">
                <a:solidFill>
                  <a:srgbClr val="668E2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18-image-</a:t>
            </a:r>
            <a:r>
              <a:rPr sz="600" spc="60" dirty="0">
                <a:solidFill>
                  <a:srgbClr val="668E2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data-</a:t>
            </a:r>
            <a:r>
              <a:rPr sz="600" spc="100" dirty="0">
                <a:solidFill>
                  <a:srgbClr val="668E2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in-</a:t>
            </a:r>
            <a:r>
              <a:rPr sz="600" dirty="0">
                <a:solidFill>
                  <a:srgbClr val="668E2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machine-</a:t>
            </a:r>
            <a:r>
              <a:rPr sz="600" spc="75" dirty="0">
                <a:solidFill>
                  <a:srgbClr val="668E2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vision-</a:t>
            </a:r>
            <a:r>
              <a:rPr sz="600" spc="-10" dirty="0">
                <a:solidFill>
                  <a:srgbClr val="668E2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d2e07afa1c36</a:t>
            </a:r>
            <a:endParaRPr sz="600" dirty="0">
              <a:solidFill>
                <a:srgbClr val="668E22"/>
              </a:solidFill>
              <a:latin typeface="Lucida Sans Unicode"/>
              <a:cs typeface="Lucida Sans Unicode"/>
            </a:endParaRPr>
          </a:p>
          <a:p>
            <a:pPr marL="88265">
              <a:lnSpc>
                <a:spcPct val="100000"/>
              </a:lnSpc>
              <a:spcBef>
                <a:spcPts val="280"/>
              </a:spcBef>
            </a:pPr>
            <a:r>
              <a:rPr sz="900" spc="82" baseline="925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900" spc="480" baseline="9259" dirty="0">
                <a:solidFill>
                  <a:srgbClr val="668E22"/>
                </a:solidFill>
                <a:latin typeface="Lucida Sans Unicode"/>
                <a:cs typeface="Lucida Sans Unicode"/>
              </a:rPr>
              <a:t>   </a:t>
            </a:r>
            <a:r>
              <a:rPr sz="600" dirty="0">
                <a:solidFill>
                  <a:srgbClr val="668E22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https://www.v7labs.com/blog/image-</a:t>
            </a:r>
            <a:r>
              <a:rPr sz="600" spc="40" dirty="0">
                <a:solidFill>
                  <a:srgbClr val="668E22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annotation-</a:t>
            </a:r>
            <a:r>
              <a:rPr sz="600" spc="-10" dirty="0">
                <a:solidFill>
                  <a:srgbClr val="668E22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sz="600" dirty="0">
              <a:solidFill>
                <a:srgbClr val="668E22"/>
              </a:solidFill>
              <a:latin typeface="Lucida Sans Unicode"/>
              <a:cs typeface="Lucida Sans Unicode"/>
            </a:endParaRPr>
          </a:p>
          <a:p>
            <a:pPr marL="88265">
              <a:lnSpc>
                <a:spcPct val="100000"/>
              </a:lnSpc>
              <a:spcBef>
                <a:spcPts val="275"/>
              </a:spcBef>
            </a:pPr>
            <a:r>
              <a:rPr sz="900" spc="82" baseline="925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900" spc="517" baseline="9259" dirty="0">
                <a:solidFill>
                  <a:srgbClr val="668E22"/>
                </a:solidFill>
                <a:latin typeface="Lucida Sans Unicode"/>
                <a:cs typeface="Lucida Sans Unicode"/>
              </a:rPr>
              <a:t>   </a:t>
            </a:r>
            <a:r>
              <a:rPr sz="600" dirty="0">
                <a:solidFill>
                  <a:srgbClr val="668E22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https://www.cloudfactory.com/image-</a:t>
            </a:r>
            <a:r>
              <a:rPr sz="600" spc="50" dirty="0">
                <a:solidFill>
                  <a:srgbClr val="668E22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annotation-</a:t>
            </a:r>
            <a:r>
              <a:rPr sz="600" spc="-10" dirty="0">
                <a:solidFill>
                  <a:srgbClr val="668E22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sz="600" dirty="0">
              <a:solidFill>
                <a:srgbClr val="668E22"/>
              </a:solidFill>
              <a:latin typeface="Lucida Sans Unicode"/>
              <a:cs typeface="Lucida Sans Unicode"/>
            </a:endParaRPr>
          </a:p>
          <a:p>
            <a:pPr marL="88265">
              <a:lnSpc>
                <a:spcPct val="100000"/>
              </a:lnSpc>
              <a:spcBef>
                <a:spcPts val="275"/>
              </a:spcBef>
            </a:pPr>
            <a:r>
              <a:rPr sz="900" spc="82" baseline="925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900" spc="712" baseline="9259" dirty="0">
                <a:solidFill>
                  <a:srgbClr val="668E22"/>
                </a:solidFill>
                <a:latin typeface="Lucida Sans Unicode"/>
                <a:cs typeface="Lucida Sans Unicode"/>
              </a:rPr>
              <a:t>   </a:t>
            </a:r>
            <a:r>
              <a:rPr sz="600" dirty="0">
                <a:solidFill>
                  <a:srgbClr val="668E22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https://www.v7labs.com/blog/cross-entropy-</a:t>
            </a:r>
            <a:r>
              <a:rPr sz="600" spc="85" dirty="0">
                <a:solidFill>
                  <a:srgbClr val="668E22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loss-</a:t>
            </a:r>
            <a:r>
              <a:rPr sz="600" spc="-10" dirty="0">
                <a:solidFill>
                  <a:srgbClr val="668E22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sz="600" dirty="0">
              <a:solidFill>
                <a:srgbClr val="668E22"/>
              </a:solidFill>
              <a:latin typeface="Lucida Sans Unicode"/>
              <a:cs typeface="Lucida Sans Unicode"/>
            </a:endParaRPr>
          </a:p>
          <a:p>
            <a:pPr marL="88265">
              <a:lnSpc>
                <a:spcPct val="100000"/>
              </a:lnSpc>
              <a:spcBef>
                <a:spcPts val="275"/>
              </a:spcBef>
            </a:pPr>
            <a:r>
              <a:rPr sz="900" spc="82" baseline="925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900" spc="600" baseline="9259" dirty="0">
                <a:solidFill>
                  <a:srgbClr val="668E22"/>
                </a:solidFill>
                <a:latin typeface="Lucida Sans Unicode"/>
                <a:cs typeface="Lucida Sans Unicode"/>
              </a:rPr>
              <a:t>   </a:t>
            </a:r>
            <a:r>
              <a:rPr sz="600" dirty="0">
                <a:solidFill>
                  <a:srgbClr val="668E22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https://www.v7labs.com/blog/confusion-</a:t>
            </a:r>
            <a:r>
              <a:rPr sz="600" spc="50" dirty="0">
                <a:solidFill>
                  <a:srgbClr val="668E22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matrix-</a:t>
            </a:r>
            <a:r>
              <a:rPr sz="600" spc="-10" dirty="0">
                <a:solidFill>
                  <a:srgbClr val="668E22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sz="600" dirty="0">
              <a:solidFill>
                <a:srgbClr val="668E22"/>
              </a:solidFill>
              <a:latin typeface="Lucida Sans Unicode"/>
              <a:cs typeface="Lucida Sans Unicode"/>
            </a:endParaRPr>
          </a:p>
          <a:p>
            <a:pPr marL="88265">
              <a:lnSpc>
                <a:spcPct val="100000"/>
              </a:lnSpc>
              <a:spcBef>
                <a:spcPts val="280"/>
              </a:spcBef>
            </a:pPr>
            <a:r>
              <a:rPr sz="900" spc="82" baseline="925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900" spc="719" baseline="9259" dirty="0">
                <a:solidFill>
                  <a:srgbClr val="668E22"/>
                </a:solidFill>
                <a:latin typeface="Lucida Sans Unicode"/>
                <a:cs typeface="Lucida Sans Unicode"/>
              </a:rPr>
              <a:t>    </a:t>
            </a:r>
            <a:r>
              <a:rPr sz="600" dirty="0">
                <a:solidFill>
                  <a:srgbClr val="668E22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https://www.geeksforgeeks.org/convolutional-</a:t>
            </a:r>
            <a:r>
              <a:rPr sz="600" spc="55" dirty="0">
                <a:solidFill>
                  <a:srgbClr val="668E22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neural-</a:t>
            </a:r>
            <a:r>
              <a:rPr sz="600" dirty="0">
                <a:solidFill>
                  <a:srgbClr val="668E22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network-cnn-</a:t>
            </a:r>
            <a:r>
              <a:rPr sz="600" spc="40" dirty="0">
                <a:solidFill>
                  <a:srgbClr val="668E22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architectures/</a:t>
            </a:r>
            <a:endParaRPr sz="600" dirty="0">
              <a:solidFill>
                <a:srgbClr val="668E22"/>
              </a:solidFill>
              <a:latin typeface="Lucida Sans Unicode"/>
              <a:cs typeface="Lucida Sans Unicode"/>
            </a:endParaRPr>
          </a:p>
          <a:p>
            <a:pPr marL="88265">
              <a:lnSpc>
                <a:spcPct val="100000"/>
              </a:lnSpc>
              <a:spcBef>
                <a:spcPts val="275"/>
              </a:spcBef>
            </a:pPr>
            <a:r>
              <a:rPr sz="900" spc="82" baseline="9259" dirty="0">
                <a:solidFill>
                  <a:srgbClr val="668E22"/>
                </a:solidFill>
                <a:latin typeface="Lucida Sans Unicode"/>
                <a:cs typeface="Lucida Sans Unicode"/>
              </a:rPr>
              <a:t>▶</a:t>
            </a:r>
            <a:r>
              <a:rPr sz="900" spc="547" baseline="9259" dirty="0">
                <a:solidFill>
                  <a:srgbClr val="668E22"/>
                </a:solidFill>
                <a:latin typeface="Lucida Sans Unicode"/>
                <a:cs typeface="Lucida Sans Unicode"/>
              </a:rPr>
              <a:t>     </a:t>
            </a:r>
            <a:r>
              <a:rPr sz="600" dirty="0">
                <a:solidFill>
                  <a:srgbClr val="668E22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https://towardsdatascience.com/convolutional-</a:t>
            </a:r>
            <a:r>
              <a:rPr sz="600" spc="55" dirty="0">
                <a:solidFill>
                  <a:srgbClr val="668E22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neural-</a:t>
            </a:r>
            <a:r>
              <a:rPr sz="600" dirty="0">
                <a:solidFill>
                  <a:srgbClr val="668E22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networks-</a:t>
            </a:r>
            <a:r>
              <a:rPr sz="600" spc="50" dirty="0">
                <a:solidFill>
                  <a:srgbClr val="668E22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explained-</a:t>
            </a:r>
            <a:r>
              <a:rPr sz="600" spc="-10" dirty="0">
                <a:solidFill>
                  <a:srgbClr val="668E22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9cc5188c4939</a:t>
            </a:r>
            <a:endParaRPr sz="600" dirty="0">
              <a:solidFill>
                <a:srgbClr val="668E22"/>
              </a:solidFill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ransition>
    <p:cut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"/>
            <a:ext cx="5759622" cy="323978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9750" y="98425"/>
            <a:ext cx="2522220" cy="7829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450" b="1" dirty="0">
                <a:latin typeface="Arial"/>
                <a:cs typeface="Arial"/>
              </a:rPr>
              <a:t>Neural</a:t>
            </a:r>
            <a:r>
              <a:rPr sz="2450" b="1" spc="70" dirty="0">
                <a:latin typeface="Arial"/>
                <a:cs typeface="Arial"/>
              </a:rPr>
              <a:t> </a:t>
            </a:r>
            <a:r>
              <a:rPr sz="2450" b="1" spc="-50" dirty="0">
                <a:latin typeface="Arial"/>
                <a:cs typeface="Arial"/>
              </a:rPr>
              <a:t>Networks.</a:t>
            </a:r>
            <a:endParaRPr sz="2450" dirty="0">
              <a:latin typeface="Arial"/>
              <a:cs typeface="Arial"/>
            </a:endParaRPr>
          </a:p>
          <a:p>
            <a:pPr marL="271780">
              <a:lnSpc>
                <a:spcPct val="100000"/>
              </a:lnSpc>
              <a:spcBef>
                <a:spcPts val="50"/>
              </a:spcBef>
            </a:pPr>
            <a:r>
              <a:rPr sz="2450" b="1" dirty="0">
                <a:latin typeface="Arial"/>
                <a:cs typeface="Arial"/>
              </a:rPr>
              <a:t>Deep</a:t>
            </a:r>
            <a:r>
              <a:rPr sz="2450" b="1" spc="105" dirty="0">
                <a:latin typeface="Arial"/>
                <a:cs typeface="Arial"/>
              </a:rPr>
              <a:t> </a:t>
            </a:r>
            <a:r>
              <a:rPr sz="2450" b="1" spc="-10" dirty="0">
                <a:latin typeface="Arial"/>
                <a:cs typeface="Arial"/>
              </a:rPr>
              <a:t>Learning</a:t>
            </a:r>
            <a:endParaRPr sz="245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675"/>
              </a:lnSpc>
            </a:pPr>
            <a:fld id="{81D60167-4931-47E6-BA6A-407CBD079E47}" type="slidenum">
              <a:rPr dirty="0"/>
              <a:t>43</a:t>
            </a:fld>
            <a:r>
              <a:rPr spc="-75" dirty="0"/>
              <a:t> </a:t>
            </a:r>
            <a:r>
              <a:rPr dirty="0"/>
              <a:t>/</a:t>
            </a:r>
            <a:r>
              <a:rPr spc="-70" dirty="0"/>
              <a:t> </a:t>
            </a:r>
            <a:r>
              <a:rPr spc="-25" dirty="0"/>
              <a:t>43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3752" y="1985453"/>
            <a:ext cx="2192020" cy="9988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1100" dirty="0">
                <a:latin typeface="Tahoma"/>
                <a:cs typeface="Tahoma"/>
              </a:rPr>
              <a:t>Kristina</a:t>
            </a:r>
            <a:r>
              <a:rPr sz="1100" spc="-40" dirty="0">
                <a:latin typeface="Tahoma"/>
                <a:cs typeface="Tahoma"/>
              </a:rPr>
              <a:t> </a:t>
            </a:r>
            <a:r>
              <a:rPr sz="1100" spc="-30" dirty="0">
                <a:latin typeface="Tahoma"/>
                <a:cs typeface="Tahoma"/>
              </a:rPr>
              <a:t>Sutiene</a:t>
            </a:r>
            <a:r>
              <a:rPr sz="1100" spc="-35" dirty="0">
                <a:latin typeface="Tahoma"/>
                <a:cs typeface="Tahoma"/>
              </a:rPr>
              <a:t> and </a:t>
            </a:r>
            <a:r>
              <a:rPr sz="1100" spc="-20" dirty="0">
                <a:latin typeface="Tahoma"/>
                <a:cs typeface="Tahoma"/>
              </a:rPr>
              <a:t>Liepa</a:t>
            </a:r>
            <a:r>
              <a:rPr sz="1100" spc="-3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Bikulciene</a:t>
            </a:r>
            <a:endParaRPr sz="1100">
              <a:latin typeface="Tahoma"/>
              <a:cs typeface="Tahoma"/>
            </a:endParaRPr>
          </a:p>
          <a:p>
            <a:pPr marL="229235" marR="221615" algn="ctr">
              <a:lnSpc>
                <a:spcPts val="2580"/>
              </a:lnSpc>
              <a:spcBef>
                <a:spcPts val="315"/>
              </a:spcBef>
            </a:pPr>
            <a:r>
              <a:rPr sz="1000" spc="-20" dirty="0">
                <a:latin typeface="Tahoma"/>
                <a:cs typeface="Tahoma"/>
              </a:rPr>
              <a:t>Kaunas</a:t>
            </a:r>
            <a:r>
              <a:rPr sz="1000" spc="-25" dirty="0">
                <a:latin typeface="Tahoma"/>
                <a:cs typeface="Tahoma"/>
              </a:rPr>
              <a:t> University</a:t>
            </a:r>
            <a:r>
              <a:rPr sz="1000" spc="-15" dirty="0">
                <a:latin typeface="Tahoma"/>
                <a:cs typeface="Tahoma"/>
              </a:rPr>
              <a:t> </a:t>
            </a:r>
            <a:r>
              <a:rPr sz="1000" dirty="0">
                <a:latin typeface="Tahoma"/>
                <a:cs typeface="Tahoma"/>
              </a:rPr>
              <a:t>of</a:t>
            </a:r>
            <a:r>
              <a:rPr sz="1000" spc="-20" dirty="0">
                <a:latin typeface="Tahoma"/>
                <a:cs typeface="Tahoma"/>
              </a:rPr>
              <a:t> </a:t>
            </a:r>
            <a:r>
              <a:rPr sz="1000" spc="-40" dirty="0">
                <a:latin typeface="Tahoma"/>
                <a:cs typeface="Tahoma"/>
              </a:rPr>
              <a:t>Technology </a:t>
            </a:r>
            <a:r>
              <a:rPr sz="1000" spc="-30" dirty="0">
                <a:latin typeface="Tahoma"/>
                <a:cs typeface="Tahoma"/>
              </a:rPr>
              <a:t>Athens,</a:t>
            </a:r>
            <a:r>
              <a:rPr sz="1000" spc="-15" dirty="0">
                <a:latin typeface="Tahoma"/>
                <a:cs typeface="Tahoma"/>
              </a:rPr>
              <a:t> </a:t>
            </a:r>
            <a:r>
              <a:rPr sz="1000" spc="-10" dirty="0">
                <a:latin typeface="Tahoma"/>
                <a:cs typeface="Tahoma"/>
              </a:rPr>
              <a:t>Greece</a:t>
            </a:r>
            <a:endParaRPr sz="1000">
              <a:latin typeface="Tahoma"/>
              <a:cs typeface="Tahoma"/>
            </a:endParaRPr>
          </a:p>
          <a:p>
            <a:pPr marL="635" algn="ctr">
              <a:lnSpc>
                <a:spcPts val="880"/>
              </a:lnSpc>
            </a:pPr>
            <a:r>
              <a:rPr sz="1000" dirty="0">
                <a:latin typeface="Tahoma"/>
                <a:cs typeface="Tahoma"/>
              </a:rPr>
              <a:t>Nov</a:t>
            </a:r>
            <a:r>
              <a:rPr sz="1000" spc="-30" dirty="0">
                <a:latin typeface="Tahoma"/>
                <a:cs typeface="Tahoma"/>
              </a:rPr>
              <a:t> </a:t>
            </a:r>
            <a:r>
              <a:rPr sz="1000" spc="-55" dirty="0">
                <a:latin typeface="Tahoma"/>
                <a:cs typeface="Tahoma"/>
              </a:rPr>
              <a:t>18-</a:t>
            </a:r>
            <a:r>
              <a:rPr sz="1000" spc="-30" dirty="0">
                <a:latin typeface="Tahoma"/>
                <a:cs typeface="Tahoma"/>
              </a:rPr>
              <a:t>22,</a:t>
            </a:r>
            <a:r>
              <a:rPr sz="1000" spc="-20" dirty="0">
                <a:latin typeface="Tahoma"/>
                <a:cs typeface="Tahoma"/>
              </a:rPr>
              <a:t> 2024</a:t>
            </a:r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  <p:transition>
    <p:cut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2679</Words>
  <Application>Microsoft Office PowerPoint</Application>
  <PresentationFormat>Custom</PresentationFormat>
  <Paragraphs>245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3" baseType="lpstr">
      <vt:lpstr>UD Digi Kyokasho NK-R</vt:lpstr>
      <vt:lpstr>Arial</vt:lpstr>
      <vt:lpstr>Calibri</vt:lpstr>
      <vt:lpstr>Cambria</vt:lpstr>
      <vt:lpstr>Georgia</vt:lpstr>
      <vt:lpstr>Lucida Sans Unicode</vt:lpstr>
      <vt:lpstr>Tahoma</vt:lpstr>
      <vt:lpstr>Trebuchet MS</vt:lpstr>
      <vt:lpstr>Verdana</vt:lpstr>
      <vt:lpstr>Office Theme</vt:lpstr>
      <vt:lpstr>Neural Networks. Deep Learning</vt:lpstr>
      <vt:lpstr>PowerPoint Presentation</vt:lpstr>
      <vt:lpstr>PowerPoint Presentation</vt:lpstr>
      <vt:lpstr>Training and Inference</vt:lpstr>
      <vt:lpstr>Training and Inference. Mechanics of Learning</vt:lpstr>
      <vt:lpstr>Training and Inference. Mechanics of Learning</vt:lpstr>
      <vt:lpstr>Training and Inference. Mechanics of Learning Workflow of image classification inference</vt:lpstr>
      <vt:lpstr>Training and Inference. Mechanics of Learning</vt:lpstr>
      <vt:lpstr>Training and Inference. Mechanics of Learning</vt:lpstr>
      <vt:lpstr>Training and Inference. Mechanics of Learning</vt:lpstr>
      <vt:lpstr>Training and Inference. Mechanics of Learning</vt:lpstr>
      <vt:lpstr>Training and Inference. Training Methods and Techniques</vt:lpstr>
      <vt:lpstr>Training and Inference. Training Methods and Techniques</vt:lpstr>
      <vt:lpstr>Training and Inference. Training Methods and Techniques</vt:lpstr>
      <vt:lpstr>Training and Inference. Overfitting</vt:lpstr>
      <vt:lpstr>Training and Inference. Overfitting</vt:lpstr>
      <vt:lpstr>PowerPoint Presentation</vt:lpstr>
      <vt:lpstr>Model performance metrics</vt:lpstr>
      <vt:lpstr>PowerPoint Presentation</vt:lpstr>
      <vt:lpstr>Model performance metrics</vt:lpstr>
      <vt:lpstr>PowerPoint Presentation</vt:lpstr>
      <vt:lpstr>Model performance metrics</vt:lpstr>
      <vt:lpstr>Model performance metrics</vt:lpstr>
      <vt:lpstr>Model performance metrics</vt:lpstr>
      <vt:lpstr>Model performance metrics</vt:lpstr>
      <vt:lpstr>Model performance metrics</vt:lpstr>
      <vt:lpstr>Model performance metrics Confusion Matrix for Multiple Classes:</vt:lpstr>
      <vt:lpstr>PowerPoint Presentation</vt:lpstr>
      <vt:lpstr>Model performance metrics</vt:lpstr>
      <vt:lpstr>Model performance metrics</vt:lpstr>
      <vt:lpstr>Model performance metrics</vt:lpstr>
      <vt:lpstr>PowerPoint Presentation</vt:lpstr>
      <vt:lpstr>Key CNN architectures. LeNet</vt:lpstr>
      <vt:lpstr>PowerPoint Presentation</vt:lpstr>
      <vt:lpstr>Key CNN architectures. AlexNet</vt:lpstr>
      <vt:lpstr>Key CNN architectures. AlexNet</vt:lpstr>
      <vt:lpstr>Key CNN architectures. GoogleNet (Inception v1)</vt:lpstr>
      <vt:lpstr>Key CNN architectures. GoogleNet (Inception v1)</vt:lpstr>
      <vt:lpstr>Key CNN architectures. YOLO</vt:lpstr>
      <vt:lpstr>Key CNN architectures. YOLO</vt:lpstr>
      <vt:lpstr>Key CNN architectures. YOLO. Key Components</vt:lpstr>
      <vt:lpstr>References</vt:lpstr>
      <vt:lpstr>Neural Networks. Deep Learning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Neural Networks.    Deep Learning2cm</dc:title>
  <dc:creator>Kristina Sutiene and Liepa Bikulciene</dc:creator>
  <cp:lastModifiedBy>Liepa Bikulčienė</cp:lastModifiedBy>
  <cp:revision>2</cp:revision>
  <dcterms:created xsi:type="dcterms:W3CDTF">2024-11-26T15:32:25Z</dcterms:created>
  <dcterms:modified xsi:type="dcterms:W3CDTF">2024-11-27T19:25:24Z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2024-11-14T00:00:00Z</vt:filetime>
  </property>
  <property fmtid="{D5CDD505-2E9C-101B-9397-08002B2CF9AE}" pid="3" name="Creator">
    <vt:lpwstr>LaTeX with Beamer class</vt:lpwstr>
  </property>
  <property fmtid="{D5CDD505-2E9C-101B-9397-08002B2CF9AE}" pid="4" name="LastSaved">
    <vt:filetime>2024-11-26T00:00:00Z</vt:filetime>
  </property>
  <property fmtid="{D5CDD505-2E9C-101B-9397-08002B2CF9AE}" pid="5" name="PTEX.Fullbanner">
    <vt:lpwstr>This is pdfTeX, Version 3.141592653-2.6-1.40.26 (TeX Live 2024) kpathsea version 6.4.0</vt:lpwstr>
  </property>
  <property fmtid="{D5CDD505-2E9C-101B-9397-08002B2CF9AE}" pid="6" name="Producer">
    <vt:lpwstr>pdfTeX-1.40.26</vt:lpwstr>
  </property>
</Properties>
</file>