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Lst>
  <p:sldSz cy="3244850" cx="5765800"/>
  <p:notesSz cx="5765800" cy="3244850"/>
  <p:embeddedFontLst>
    <p:embeddedFont>
      <p:font typeface="Arial Narrow"/>
      <p:regular r:id="rId71"/>
      <p:bold r:id="rId72"/>
      <p:italic r:id="rId73"/>
      <p:boldItalic r:id="rId74"/>
    </p:embeddedFont>
    <p:embeddedFont>
      <p:font typeface="Tahoma"/>
      <p:regular r:id="rId75"/>
      <p:bold r:id="rId76"/>
    </p:embeddedFont>
    <p:embeddedFont>
      <p:font typeface="Book Antiqua"/>
      <p:regular r:id="rId77"/>
      <p:bold r:id="rId78"/>
      <p:italic r:id="rId79"/>
      <p:boldItalic r:id="rId80"/>
    </p:embeddedFont>
    <p:embeddedFont>
      <p:font typeface="Gill Sans"/>
      <p:regular r:id="rId81"/>
      <p:bold r:id="rId82"/>
    </p:embeddedFont>
    <p:embeddedFont>
      <p:font typeface="Century Gothic"/>
      <p:regular r:id="rId83"/>
      <p:bold r:id="rId84"/>
      <p:italic r:id="rId85"/>
      <p:boldItalic r:id="rId8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A4A3A4"/>
          </p15:clr>
        </p15:guide>
        <p15:guide id="2" pos="2160">
          <p15:clr>
            <a:srgbClr val="A4A3A4"/>
          </p15:clr>
        </p15:guide>
      </p15:sldGuideLst>
    </p:ext>
    <p:ext uri="GoogleSlidesCustomDataVersion2">
      <go:slidesCustomData xmlns:go="http://customooxmlschemas.google.com/" r:id="rId87" roundtripDataSignature="AMtx7mgU15bnWoqghK206St1tI4mQl/nl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C25DDBC-4565-464A-9AF2-313181C8A197}">
  <a:tblStyle styleId="{5C25DDBC-4565-464A-9AF2-313181C8A197}" styleName="Table_0">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font" Target="fonts/CenturyGothic-bold.fntdata"/><Relationship Id="rId83" Type="http://schemas.openxmlformats.org/officeDocument/2006/relationships/font" Target="fonts/CenturyGothic-regular.fntdata"/><Relationship Id="rId42" Type="http://schemas.openxmlformats.org/officeDocument/2006/relationships/slide" Target="slides/slide36.xml"/><Relationship Id="rId86" Type="http://schemas.openxmlformats.org/officeDocument/2006/relationships/font" Target="fonts/CenturyGothic-boldItalic.fntdata"/><Relationship Id="rId41" Type="http://schemas.openxmlformats.org/officeDocument/2006/relationships/slide" Target="slides/slide35.xml"/><Relationship Id="rId85" Type="http://schemas.openxmlformats.org/officeDocument/2006/relationships/font" Target="fonts/CenturyGothic-italic.fntdata"/><Relationship Id="rId44" Type="http://schemas.openxmlformats.org/officeDocument/2006/relationships/slide" Target="slides/slide38.xml"/><Relationship Id="rId43" Type="http://schemas.openxmlformats.org/officeDocument/2006/relationships/slide" Target="slides/slide37.xml"/><Relationship Id="rId87" Type="http://customschemas.google.com/relationships/presentationmetadata" Target="metadata"/><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font" Target="fonts/BookAntiqua-boldItalic.fntdata"/><Relationship Id="rId82" Type="http://schemas.openxmlformats.org/officeDocument/2006/relationships/font" Target="fonts/GillSans-bold.fntdata"/><Relationship Id="rId81" Type="http://schemas.openxmlformats.org/officeDocument/2006/relationships/font" Target="fonts/GillSans-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ArialNarrow-italic.fntdata"/><Relationship Id="rId72" Type="http://schemas.openxmlformats.org/officeDocument/2006/relationships/font" Target="fonts/ArialNarrow-bold.fntdata"/><Relationship Id="rId31" Type="http://schemas.openxmlformats.org/officeDocument/2006/relationships/slide" Target="slides/slide25.xml"/><Relationship Id="rId75" Type="http://schemas.openxmlformats.org/officeDocument/2006/relationships/font" Target="fonts/Tahoma-regular.fntdata"/><Relationship Id="rId30" Type="http://schemas.openxmlformats.org/officeDocument/2006/relationships/slide" Target="slides/slide24.xml"/><Relationship Id="rId74" Type="http://schemas.openxmlformats.org/officeDocument/2006/relationships/font" Target="fonts/ArialNarrow-boldItalic.fntdata"/><Relationship Id="rId33" Type="http://schemas.openxmlformats.org/officeDocument/2006/relationships/slide" Target="slides/slide27.xml"/><Relationship Id="rId77" Type="http://schemas.openxmlformats.org/officeDocument/2006/relationships/font" Target="fonts/BookAntiqua-regular.fntdata"/><Relationship Id="rId32" Type="http://schemas.openxmlformats.org/officeDocument/2006/relationships/slide" Target="slides/slide26.xml"/><Relationship Id="rId76" Type="http://schemas.openxmlformats.org/officeDocument/2006/relationships/font" Target="fonts/Tahoma-bold.fntdata"/><Relationship Id="rId35" Type="http://schemas.openxmlformats.org/officeDocument/2006/relationships/slide" Target="slides/slide29.xml"/><Relationship Id="rId79" Type="http://schemas.openxmlformats.org/officeDocument/2006/relationships/font" Target="fonts/BookAntiqua-italic.fntdata"/><Relationship Id="rId34" Type="http://schemas.openxmlformats.org/officeDocument/2006/relationships/slide" Target="slides/slide28.xml"/><Relationship Id="rId78" Type="http://schemas.openxmlformats.org/officeDocument/2006/relationships/font" Target="fonts/BookAntiqua-bold.fntdata"/><Relationship Id="rId71" Type="http://schemas.openxmlformats.org/officeDocument/2006/relationships/font" Target="fonts/ArialNarrow-regular.fntdata"/><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576575" y="1541300"/>
            <a:ext cx="4612625" cy="146017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p1: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1: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p2: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3: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4: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4: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5: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5: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6: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6: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7: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7: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8: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8: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9: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9: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0: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0: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11: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1: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2: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2: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3: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3: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4: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4: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5: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5: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6: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6: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7: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7: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8: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8: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9: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9: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20: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21: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1: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22: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2: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23: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3: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24: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4: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5: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6: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6: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27: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7: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8: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8: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9: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9: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30: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0: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31: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1: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32: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32: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33: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3: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34: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4: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35: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5: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36: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36: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37: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37: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38: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8: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39: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9: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40: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0: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41: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41: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42: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42: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43: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43: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44: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44: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45: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45: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46: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46: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47: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47: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48: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48: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49: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49: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50: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50: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51: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51: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52: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52: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53: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53: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54: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54: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55: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55: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56: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56: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57: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57: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58: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58: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59: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59: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60: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60: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61: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61: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62: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62: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63: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63: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p64:notes"/>
          <p:cNvSpPr txBox="1"/>
          <p:nvPr>
            <p:ph idx="1" type="body"/>
          </p:nvPr>
        </p:nvSpPr>
        <p:spPr>
          <a:xfrm>
            <a:off x="576575" y="1541300"/>
            <a:ext cx="4612625" cy="14601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64:notes"/>
          <p:cNvSpPr/>
          <p:nvPr>
            <p:ph idx="2" type="sldImg"/>
          </p:nvPr>
        </p:nvSpPr>
        <p:spPr>
          <a:xfrm>
            <a:off x="961150" y="243350"/>
            <a:ext cx="3844050" cy="121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 name="Shape 12"/>
        <p:cNvGrpSpPr/>
        <p:nvPr/>
      </p:nvGrpSpPr>
      <p:grpSpPr>
        <a:xfrm>
          <a:off x="0" y="0"/>
          <a:ext cx="0" cy="0"/>
          <a:chOff x="0" y="0"/>
          <a:chExt cx="0" cy="0"/>
        </a:xfrm>
      </p:grpSpPr>
      <p:sp>
        <p:nvSpPr>
          <p:cNvPr id="13" name="Google Shape;13;p66"/>
          <p:cNvSpPr txBox="1"/>
          <p:nvPr>
            <p:ph type="title"/>
          </p:nvPr>
        </p:nvSpPr>
        <p:spPr>
          <a:xfrm>
            <a:off x="68986" y="236849"/>
            <a:ext cx="5439410" cy="28829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1700">
                <a:solidFill>
                  <a:srgbClr val="668E22"/>
                </a:solidFill>
                <a:latin typeface="Arial Narrow"/>
                <a:ea typeface="Arial Narrow"/>
                <a:cs typeface="Arial Narrow"/>
                <a:sym typeface="Arial Narrow"/>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66"/>
          <p:cNvSpPr txBox="1"/>
          <p:nvPr>
            <p:ph idx="1" type="body"/>
          </p:nvPr>
        </p:nvSpPr>
        <p:spPr>
          <a:xfrm>
            <a:off x="347294" y="599488"/>
            <a:ext cx="2422525" cy="220726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sz="1200">
                <a:solidFill>
                  <a:schemeClr val="dk1"/>
                </a:solidFill>
                <a:latin typeface="Tahoma"/>
                <a:ea typeface="Tahoma"/>
                <a:cs typeface="Tahoma"/>
                <a:sym typeface="Tahoma"/>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5" name="Google Shape;15;p66"/>
          <p:cNvSpPr txBox="1"/>
          <p:nvPr>
            <p:ph idx="11" type="ftr"/>
          </p:nvPr>
        </p:nvSpPr>
        <p:spPr>
          <a:xfrm>
            <a:off x="1960372" y="3017710"/>
            <a:ext cx="1845056" cy="162242"/>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66"/>
          <p:cNvSpPr txBox="1"/>
          <p:nvPr>
            <p:ph idx="10" type="dt"/>
          </p:nvPr>
        </p:nvSpPr>
        <p:spPr>
          <a:xfrm>
            <a:off x="288290" y="3017710"/>
            <a:ext cx="1326134" cy="162242"/>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66"/>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lvl1pPr indent="0" lvl="0" marL="78105">
              <a:lnSpc>
                <a:spcPct val="112500"/>
              </a:lnSpc>
              <a:spcBef>
                <a:spcPts val="0"/>
              </a:spcBef>
              <a:buNone/>
              <a:defRPr b="0" i="0" sz="600">
                <a:solidFill>
                  <a:schemeClr val="dk1"/>
                </a:solidFill>
                <a:latin typeface="Arial"/>
                <a:ea typeface="Arial"/>
                <a:cs typeface="Arial"/>
                <a:sym typeface="Arial"/>
              </a:defRPr>
            </a:lvl1pPr>
            <a:lvl2pPr indent="0" lvl="1" marL="78105">
              <a:lnSpc>
                <a:spcPct val="112500"/>
              </a:lnSpc>
              <a:spcBef>
                <a:spcPts val="0"/>
              </a:spcBef>
              <a:buNone/>
              <a:defRPr b="0" i="0" sz="600">
                <a:solidFill>
                  <a:schemeClr val="dk1"/>
                </a:solidFill>
                <a:latin typeface="Arial"/>
                <a:ea typeface="Arial"/>
                <a:cs typeface="Arial"/>
                <a:sym typeface="Arial"/>
              </a:defRPr>
            </a:lvl2pPr>
            <a:lvl3pPr indent="0" lvl="2" marL="78105">
              <a:lnSpc>
                <a:spcPct val="112500"/>
              </a:lnSpc>
              <a:spcBef>
                <a:spcPts val="0"/>
              </a:spcBef>
              <a:buNone/>
              <a:defRPr b="0" i="0" sz="600">
                <a:solidFill>
                  <a:schemeClr val="dk1"/>
                </a:solidFill>
                <a:latin typeface="Arial"/>
                <a:ea typeface="Arial"/>
                <a:cs typeface="Arial"/>
                <a:sym typeface="Arial"/>
              </a:defRPr>
            </a:lvl3pPr>
            <a:lvl4pPr indent="0" lvl="3" marL="78105">
              <a:lnSpc>
                <a:spcPct val="112500"/>
              </a:lnSpc>
              <a:spcBef>
                <a:spcPts val="0"/>
              </a:spcBef>
              <a:buNone/>
              <a:defRPr b="0" i="0" sz="600">
                <a:solidFill>
                  <a:schemeClr val="dk1"/>
                </a:solidFill>
                <a:latin typeface="Arial"/>
                <a:ea typeface="Arial"/>
                <a:cs typeface="Arial"/>
                <a:sym typeface="Arial"/>
              </a:defRPr>
            </a:lvl4pPr>
            <a:lvl5pPr indent="0" lvl="4" marL="78105">
              <a:lnSpc>
                <a:spcPct val="112500"/>
              </a:lnSpc>
              <a:spcBef>
                <a:spcPts val="0"/>
              </a:spcBef>
              <a:buNone/>
              <a:defRPr b="0" i="0" sz="600">
                <a:solidFill>
                  <a:schemeClr val="dk1"/>
                </a:solidFill>
                <a:latin typeface="Arial"/>
                <a:ea typeface="Arial"/>
                <a:cs typeface="Arial"/>
                <a:sym typeface="Arial"/>
              </a:defRPr>
            </a:lvl5pPr>
            <a:lvl6pPr indent="0" lvl="5" marL="78105">
              <a:lnSpc>
                <a:spcPct val="112500"/>
              </a:lnSpc>
              <a:spcBef>
                <a:spcPts val="0"/>
              </a:spcBef>
              <a:buNone/>
              <a:defRPr b="0" i="0" sz="600">
                <a:solidFill>
                  <a:schemeClr val="dk1"/>
                </a:solidFill>
                <a:latin typeface="Arial"/>
                <a:ea typeface="Arial"/>
                <a:cs typeface="Arial"/>
                <a:sym typeface="Arial"/>
              </a:defRPr>
            </a:lvl6pPr>
            <a:lvl7pPr indent="0" lvl="6" marL="78105">
              <a:lnSpc>
                <a:spcPct val="112500"/>
              </a:lnSpc>
              <a:spcBef>
                <a:spcPts val="0"/>
              </a:spcBef>
              <a:buNone/>
              <a:defRPr b="0" i="0" sz="600">
                <a:solidFill>
                  <a:schemeClr val="dk1"/>
                </a:solidFill>
                <a:latin typeface="Arial"/>
                <a:ea typeface="Arial"/>
                <a:cs typeface="Arial"/>
                <a:sym typeface="Arial"/>
              </a:defRPr>
            </a:lvl7pPr>
            <a:lvl8pPr indent="0" lvl="7" marL="78105">
              <a:lnSpc>
                <a:spcPct val="112500"/>
              </a:lnSpc>
              <a:spcBef>
                <a:spcPts val="0"/>
              </a:spcBef>
              <a:buNone/>
              <a:defRPr b="0" i="0" sz="600">
                <a:solidFill>
                  <a:schemeClr val="dk1"/>
                </a:solidFill>
                <a:latin typeface="Arial"/>
                <a:ea typeface="Arial"/>
                <a:cs typeface="Arial"/>
                <a:sym typeface="Arial"/>
              </a:defRPr>
            </a:lvl8pPr>
            <a:lvl9pPr indent="0" lvl="8" marL="78105">
              <a:lnSpc>
                <a:spcPct val="112500"/>
              </a:lnSpc>
              <a:spcBef>
                <a:spcPts val="0"/>
              </a:spcBef>
              <a:buNone/>
              <a:defRPr b="0" i="0" sz="600">
                <a:solidFill>
                  <a:schemeClr val="dk1"/>
                </a:solidFill>
                <a:latin typeface="Arial"/>
                <a:ea typeface="Arial"/>
                <a:cs typeface="Arial"/>
                <a:sym typeface="Arial"/>
              </a:defRPr>
            </a:lvl9pPr>
          </a:lstStyle>
          <a:p>
            <a:pPr indent="0" lvl="0" marL="78105" rtl="0" algn="l">
              <a:spcBef>
                <a:spcPts val="0"/>
              </a:spcBef>
              <a:spcAft>
                <a:spcPts val="0"/>
              </a:spcAft>
              <a:buNone/>
            </a:pPr>
            <a:fld id="{00000000-1234-1234-1234-123412341234}" type="slidenum">
              <a:rPr lang="en-US"/>
              <a:t>‹#›</a:t>
            </a:fld>
            <a:r>
              <a:rPr lang="en-US"/>
              <a:t> / 64</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8" name="Shape 18"/>
        <p:cNvGrpSpPr/>
        <p:nvPr/>
      </p:nvGrpSpPr>
      <p:grpSpPr>
        <a:xfrm>
          <a:off x="0" y="0"/>
          <a:ext cx="0" cy="0"/>
          <a:chOff x="0" y="0"/>
          <a:chExt cx="0" cy="0"/>
        </a:xfrm>
      </p:grpSpPr>
      <p:sp>
        <p:nvSpPr>
          <p:cNvPr id="19" name="Google Shape;19;p67"/>
          <p:cNvSpPr txBox="1"/>
          <p:nvPr>
            <p:ph idx="11" type="ftr"/>
          </p:nvPr>
        </p:nvSpPr>
        <p:spPr>
          <a:xfrm>
            <a:off x="1960372" y="3017710"/>
            <a:ext cx="1845056" cy="162242"/>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67"/>
          <p:cNvSpPr txBox="1"/>
          <p:nvPr>
            <p:ph idx="10" type="dt"/>
          </p:nvPr>
        </p:nvSpPr>
        <p:spPr>
          <a:xfrm>
            <a:off x="288290" y="3017710"/>
            <a:ext cx="1326134" cy="162242"/>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67"/>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lvl1pPr indent="0" lvl="0" marL="78105">
              <a:lnSpc>
                <a:spcPct val="112500"/>
              </a:lnSpc>
              <a:spcBef>
                <a:spcPts val="0"/>
              </a:spcBef>
              <a:buNone/>
              <a:defRPr b="0" i="0" sz="600">
                <a:solidFill>
                  <a:schemeClr val="dk1"/>
                </a:solidFill>
                <a:latin typeface="Arial"/>
                <a:ea typeface="Arial"/>
                <a:cs typeface="Arial"/>
                <a:sym typeface="Arial"/>
              </a:defRPr>
            </a:lvl1pPr>
            <a:lvl2pPr indent="0" lvl="1" marL="78105">
              <a:lnSpc>
                <a:spcPct val="112500"/>
              </a:lnSpc>
              <a:spcBef>
                <a:spcPts val="0"/>
              </a:spcBef>
              <a:buNone/>
              <a:defRPr b="0" i="0" sz="600">
                <a:solidFill>
                  <a:schemeClr val="dk1"/>
                </a:solidFill>
                <a:latin typeface="Arial"/>
                <a:ea typeface="Arial"/>
                <a:cs typeface="Arial"/>
                <a:sym typeface="Arial"/>
              </a:defRPr>
            </a:lvl2pPr>
            <a:lvl3pPr indent="0" lvl="2" marL="78105">
              <a:lnSpc>
                <a:spcPct val="112500"/>
              </a:lnSpc>
              <a:spcBef>
                <a:spcPts val="0"/>
              </a:spcBef>
              <a:buNone/>
              <a:defRPr b="0" i="0" sz="600">
                <a:solidFill>
                  <a:schemeClr val="dk1"/>
                </a:solidFill>
                <a:latin typeface="Arial"/>
                <a:ea typeface="Arial"/>
                <a:cs typeface="Arial"/>
                <a:sym typeface="Arial"/>
              </a:defRPr>
            </a:lvl3pPr>
            <a:lvl4pPr indent="0" lvl="3" marL="78105">
              <a:lnSpc>
                <a:spcPct val="112500"/>
              </a:lnSpc>
              <a:spcBef>
                <a:spcPts val="0"/>
              </a:spcBef>
              <a:buNone/>
              <a:defRPr b="0" i="0" sz="600">
                <a:solidFill>
                  <a:schemeClr val="dk1"/>
                </a:solidFill>
                <a:latin typeface="Arial"/>
                <a:ea typeface="Arial"/>
                <a:cs typeface="Arial"/>
                <a:sym typeface="Arial"/>
              </a:defRPr>
            </a:lvl4pPr>
            <a:lvl5pPr indent="0" lvl="4" marL="78105">
              <a:lnSpc>
                <a:spcPct val="112500"/>
              </a:lnSpc>
              <a:spcBef>
                <a:spcPts val="0"/>
              </a:spcBef>
              <a:buNone/>
              <a:defRPr b="0" i="0" sz="600">
                <a:solidFill>
                  <a:schemeClr val="dk1"/>
                </a:solidFill>
                <a:latin typeface="Arial"/>
                <a:ea typeface="Arial"/>
                <a:cs typeface="Arial"/>
                <a:sym typeface="Arial"/>
              </a:defRPr>
            </a:lvl5pPr>
            <a:lvl6pPr indent="0" lvl="5" marL="78105">
              <a:lnSpc>
                <a:spcPct val="112500"/>
              </a:lnSpc>
              <a:spcBef>
                <a:spcPts val="0"/>
              </a:spcBef>
              <a:buNone/>
              <a:defRPr b="0" i="0" sz="600">
                <a:solidFill>
                  <a:schemeClr val="dk1"/>
                </a:solidFill>
                <a:latin typeface="Arial"/>
                <a:ea typeface="Arial"/>
                <a:cs typeface="Arial"/>
                <a:sym typeface="Arial"/>
              </a:defRPr>
            </a:lvl6pPr>
            <a:lvl7pPr indent="0" lvl="6" marL="78105">
              <a:lnSpc>
                <a:spcPct val="112500"/>
              </a:lnSpc>
              <a:spcBef>
                <a:spcPts val="0"/>
              </a:spcBef>
              <a:buNone/>
              <a:defRPr b="0" i="0" sz="600">
                <a:solidFill>
                  <a:schemeClr val="dk1"/>
                </a:solidFill>
                <a:latin typeface="Arial"/>
                <a:ea typeface="Arial"/>
                <a:cs typeface="Arial"/>
                <a:sym typeface="Arial"/>
              </a:defRPr>
            </a:lvl7pPr>
            <a:lvl8pPr indent="0" lvl="7" marL="78105">
              <a:lnSpc>
                <a:spcPct val="112500"/>
              </a:lnSpc>
              <a:spcBef>
                <a:spcPts val="0"/>
              </a:spcBef>
              <a:buNone/>
              <a:defRPr b="0" i="0" sz="600">
                <a:solidFill>
                  <a:schemeClr val="dk1"/>
                </a:solidFill>
                <a:latin typeface="Arial"/>
                <a:ea typeface="Arial"/>
                <a:cs typeface="Arial"/>
                <a:sym typeface="Arial"/>
              </a:defRPr>
            </a:lvl8pPr>
            <a:lvl9pPr indent="0" lvl="8" marL="78105">
              <a:lnSpc>
                <a:spcPct val="112500"/>
              </a:lnSpc>
              <a:spcBef>
                <a:spcPts val="0"/>
              </a:spcBef>
              <a:buNone/>
              <a:defRPr b="0" i="0" sz="600">
                <a:solidFill>
                  <a:schemeClr val="dk1"/>
                </a:solidFill>
                <a:latin typeface="Arial"/>
                <a:ea typeface="Arial"/>
                <a:cs typeface="Arial"/>
                <a:sym typeface="Arial"/>
              </a:defRPr>
            </a:lvl9pPr>
          </a:lstStyle>
          <a:p>
            <a:pPr indent="0" lvl="0" marL="78105" rtl="0" algn="l">
              <a:spcBef>
                <a:spcPts val="0"/>
              </a:spcBef>
              <a:spcAft>
                <a:spcPts val="0"/>
              </a:spcAft>
              <a:buNone/>
            </a:pPr>
            <a:fld id="{00000000-1234-1234-1234-123412341234}" type="slidenum">
              <a:rPr lang="en-US"/>
              <a:t>‹#›</a:t>
            </a:fld>
            <a:r>
              <a:rPr lang="en-US"/>
              <a:t> / 64</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2" name="Shape 22"/>
        <p:cNvGrpSpPr/>
        <p:nvPr/>
      </p:nvGrpSpPr>
      <p:grpSpPr>
        <a:xfrm>
          <a:off x="0" y="0"/>
          <a:ext cx="0" cy="0"/>
          <a:chOff x="0" y="0"/>
          <a:chExt cx="0" cy="0"/>
        </a:xfrm>
      </p:grpSpPr>
      <p:sp>
        <p:nvSpPr>
          <p:cNvPr id="23" name="Google Shape;23;p68"/>
          <p:cNvSpPr txBox="1"/>
          <p:nvPr>
            <p:ph type="title"/>
          </p:nvPr>
        </p:nvSpPr>
        <p:spPr>
          <a:xfrm>
            <a:off x="68986" y="236849"/>
            <a:ext cx="5439410" cy="28829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1700">
                <a:solidFill>
                  <a:srgbClr val="668E22"/>
                </a:solidFill>
                <a:latin typeface="Arial Narrow"/>
                <a:ea typeface="Arial Narrow"/>
                <a:cs typeface="Arial Narrow"/>
                <a:sym typeface="Arial Narrow"/>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68"/>
          <p:cNvSpPr txBox="1"/>
          <p:nvPr>
            <p:ph idx="11" type="ftr"/>
          </p:nvPr>
        </p:nvSpPr>
        <p:spPr>
          <a:xfrm>
            <a:off x="1960372" y="3017710"/>
            <a:ext cx="1845056" cy="162242"/>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68"/>
          <p:cNvSpPr txBox="1"/>
          <p:nvPr>
            <p:ph idx="10" type="dt"/>
          </p:nvPr>
        </p:nvSpPr>
        <p:spPr>
          <a:xfrm>
            <a:off x="288290" y="3017710"/>
            <a:ext cx="1326134" cy="162242"/>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68"/>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lvl1pPr indent="0" lvl="0" marL="78105">
              <a:lnSpc>
                <a:spcPct val="112500"/>
              </a:lnSpc>
              <a:spcBef>
                <a:spcPts val="0"/>
              </a:spcBef>
              <a:buNone/>
              <a:defRPr b="0" i="0" sz="600">
                <a:solidFill>
                  <a:schemeClr val="dk1"/>
                </a:solidFill>
                <a:latin typeface="Arial"/>
                <a:ea typeface="Arial"/>
                <a:cs typeface="Arial"/>
                <a:sym typeface="Arial"/>
              </a:defRPr>
            </a:lvl1pPr>
            <a:lvl2pPr indent="0" lvl="1" marL="78105">
              <a:lnSpc>
                <a:spcPct val="112500"/>
              </a:lnSpc>
              <a:spcBef>
                <a:spcPts val="0"/>
              </a:spcBef>
              <a:buNone/>
              <a:defRPr b="0" i="0" sz="600">
                <a:solidFill>
                  <a:schemeClr val="dk1"/>
                </a:solidFill>
                <a:latin typeface="Arial"/>
                <a:ea typeface="Arial"/>
                <a:cs typeface="Arial"/>
                <a:sym typeface="Arial"/>
              </a:defRPr>
            </a:lvl2pPr>
            <a:lvl3pPr indent="0" lvl="2" marL="78105">
              <a:lnSpc>
                <a:spcPct val="112500"/>
              </a:lnSpc>
              <a:spcBef>
                <a:spcPts val="0"/>
              </a:spcBef>
              <a:buNone/>
              <a:defRPr b="0" i="0" sz="600">
                <a:solidFill>
                  <a:schemeClr val="dk1"/>
                </a:solidFill>
                <a:latin typeface="Arial"/>
                <a:ea typeface="Arial"/>
                <a:cs typeface="Arial"/>
                <a:sym typeface="Arial"/>
              </a:defRPr>
            </a:lvl3pPr>
            <a:lvl4pPr indent="0" lvl="3" marL="78105">
              <a:lnSpc>
                <a:spcPct val="112500"/>
              </a:lnSpc>
              <a:spcBef>
                <a:spcPts val="0"/>
              </a:spcBef>
              <a:buNone/>
              <a:defRPr b="0" i="0" sz="600">
                <a:solidFill>
                  <a:schemeClr val="dk1"/>
                </a:solidFill>
                <a:latin typeface="Arial"/>
                <a:ea typeface="Arial"/>
                <a:cs typeface="Arial"/>
                <a:sym typeface="Arial"/>
              </a:defRPr>
            </a:lvl4pPr>
            <a:lvl5pPr indent="0" lvl="4" marL="78105">
              <a:lnSpc>
                <a:spcPct val="112500"/>
              </a:lnSpc>
              <a:spcBef>
                <a:spcPts val="0"/>
              </a:spcBef>
              <a:buNone/>
              <a:defRPr b="0" i="0" sz="600">
                <a:solidFill>
                  <a:schemeClr val="dk1"/>
                </a:solidFill>
                <a:latin typeface="Arial"/>
                <a:ea typeface="Arial"/>
                <a:cs typeface="Arial"/>
                <a:sym typeface="Arial"/>
              </a:defRPr>
            </a:lvl5pPr>
            <a:lvl6pPr indent="0" lvl="5" marL="78105">
              <a:lnSpc>
                <a:spcPct val="112500"/>
              </a:lnSpc>
              <a:spcBef>
                <a:spcPts val="0"/>
              </a:spcBef>
              <a:buNone/>
              <a:defRPr b="0" i="0" sz="600">
                <a:solidFill>
                  <a:schemeClr val="dk1"/>
                </a:solidFill>
                <a:latin typeface="Arial"/>
                <a:ea typeface="Arial"/>
                <a:cs typeface="Arial"/>
                <a:sym typeface="Arial"/>
              </a:defRPr>
            </a:lvl6pPr>
            <a:lvl7pPr indent="0" lvl="6" marL="78105">
              <a:lnSpc>
                <a:spcPct val="112500"/>
              </a:lnSpc>
              <a:spcBef>
                <a:spcPts val="0"/>
              </a:spcBef>
              <a:buNone/>
              <a:defRPr b="0" i="0" sz="600">
                <a:solidFill>
                  <a:schemeClr val="dk1"/>
                </a:solidFill>
                <a:latin typeface="Arial"/>
                <a:ea typeface="Arial"/>
                <a:cs typeface="Arial"/>
                <a:sym typeface="Arial"/>
              </a:defRPr>
            </a:lvl7pPr>
            <a:lvl8pPr indent="0" lvl="7" marL="78105">
              <a:lnSpc>
                <a:spcPct val="112500"/>
              </a:lnSpc>
              <a:spcBef>
                <a:spcPts val="0"/>
              </a:spcBef>
              <a:buNone/>
              <a:defRPr b="0" i="0" sz="600">
                <a:solidFill>
                  <a:schemeClr val="dk1"/>
                </a:solidFill>
                <a:latin typeface="Arial"/>
                <a:ea typeface="Arial"/>
                <a:cs typeface="Arial"/>
                <a:sym typeface="Arial"/>
              </a:defRPr>
            </a:lvl8pPr>
            <a:lvl9pPr indent="0" lvl="8" marL="78105">
              <a:lnSpc>
                <a:spcPct val="112500"/>
              </a:lnSpc>
              <a:spcBef>
                <a:spcPts val="0"/>
              </a:spcBef>
              <a:buNone/>
              <a:defRPr b="0" i="0" sz="600">
                <a:solidFill>
                  <a:schemeClr val="dk1"/>
                </a:solidFill>
                <a:latin typeface="Arial"/>
                <a:ea typeface="Arial"/>
                <a:cs typeface="Arial"/>
                <a:sym typeface="Arial"/>
              </a:defRPr>
            </a:lvl9pPr>
          </a:lstStyle>
          <a:p>
            <a:pPr indent="0" lvl="0" marL="78105" rtl="0" algn="l">
              <a:spcBef>
                <a:spcPts val="0"/>
              </a:spcBef>
              <a:spcAft>
                <a:spcPts val="0"/>
              </a:spcAft>
              <a:buNone/>
            </a:pPr>
            <a:fld id="{00000000-1234-1234-1234-123412341234}" type="slidenum">
              <a:rPr lang="en-US"/>
              <a:t>‹#›</a:t>
            </a:fld>
            <a:r>
              <a:rPr lang="en-US"/>
              <a:t> / 64</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7" name="Shape 27"/>
        <p:cNvGrpSpPr/>
        <p:nvPr/>
      </p:nvGrpSpPr>
      <p:grpSpPr>
        <a:xfrm>
          <a:off x="0" y="0"/>
          <a:ext cx="0" cy="0"/>
          <a:chOff x="0" y="0"/>
          <a:chExt cx="0" cy="0"/>
        </a:xfrm>
      </p:grpSpPr>
      <p:sp>
        <p:nvSpPr>
          <p:cNvPr id="28" name="Google Shape;28;p69"/>
          <p:cNvSpPr txBox="1"/>
          <p:nvPr>
            <p:ph type="ctrTitle"/>
          </p:nvPr>
        </p:nvSpPr>
        <p:spPr>
          <a:xfrm>
            <a:off x="68986" y="236849"/>
            <a:ext cx="1674495" cy="28829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1700">
                <a:solidFill>
                  <a:srgbClr val="668E22"/>
                </a:solidFill>
                <a:latin typeface="Arial Narrow"/>
                <a:ea typeface="Arial Narrow"/>
                <a:cs typeface="Arial Narrow"/>
                <a:sym typeface="Arial Narrow"/>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69"/>
          <p:cNvSpPr txBox="1"/>
          <p:nvPr>
            <p:ph idx="1" type="subTitle"/>
          </p:nvPr>
        </p:nvSpPr>
        <p:spPr>
          <a:xfrm>
            <a:off x="864870" y="1817116"/>
            <a:ext cx="4036060" cy="811212"/>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1200">
                <a:solidFill>
                  <a:schemeClr val="dk1"/>
                </a:solidFill>
                <a:latin typeface="Tahoma"/>
                <a:ea typeface="Tahoma"/>
                <a:cs typeface="Tahoma"/>
                <a:sym typeface="Tahoma"/>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69"/>
          <p:cNvSpPr txBox="1"/>
          <p:nvPr>
            <p:ph idx="11" type="ftr"/>
          </p:nvPr>
        </p:nvSpPr>
        <p:spPr>
          <a:xfrm>
            <a:off x="1960372" y="3017710"/>
            <a:ext cx="1845056" cy="162242"/>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69"/>
          <p:cNvSpPr txBox="1"/>
          <p:nvPr>
            <p:ph idx="10" type="dt"/>
          </p:nvPr>
        </p:nvSpPr>
        <p:spPr>
          <a:xfrm>
            <a:off x="288290" y="3017710"/>
            <a:ext cx="1326134" cy="162242"/>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69"/>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lvl1pPr indent="0" lvl="0" marL="78105">
              <a:lnSpc>
                <a:spcPct val="112500"/>
              </a:lnSpc>
              <a:spcBef>
                <a:spcPts val="0"/>
              </a:spcBef>
              <a:buNone/>
              <a:defRPr b="0" i="0" sz="600">
                <a:solidFill>
                  <a:schemeClr val="dk1"/>
                </a:solidFill>
                <a:latin typeface="Arial"/>
                <a:ea typeface="Arial"/>
                <a:cs typeface="Arial"/>
                <a:sym typeface="Arial"/>
              </a:defRPr>
            </a:lvl1pPr>
            <a:lvl2pPr indent="0" lvl="1" marL="78105">
              <a:lnSpc>
                <a:spcPct val="112500"/>
              </a:lnSpc>
              <a:spcBef>
                <a:spcPts val="0"/>
              </a:spcBef>
              <a:buNone/>
              <a:defRPr b="0" i="0" sz="600">
                <a:solidFill>
                  <a:schemeClr val="dk1"/>
                </a:solidFill>
                <a:latin typeface="Arial"/>
                <a:ea typeface="Arial"/>
                <a:cs typeface="Arial"/>
                <a:sym typeface="Arial"/>
              </a:defRPr>
            </a:lvl2pPr>
            <a:lvl3pPr indent="0" lvl="2" marL="78105">
              <a:lnSpc>
                <a:spcPct val="112500"/>
              </a:lnSpc>
              <a:spcBef>
                <a:spcPts val="0"/>
              </a:spcBef>
              <a:buNone/>
              <a:defRPr b="0" i="0" sz="600">
                <a:solidFill>
                  <a:schemeClr val="dk1"/>
                </a:solidFill>
                <a:latin typeface="Arial"/>
                <a:ea typeface="Arial"/>
                <a:cs typeface="Arial"/>
                <a:sym typeface="Arial"/>
              </a:defRPr>
            </a:lvl3pPr>
            <a:lvl4pPr indent="0" lvl="3" marL="78105">
              <a:lnSpc>
                <a:spcPct val="112500"/>
              </a:lnSpc>
              <a:spcBef>
                <a:spcPts val="0"/>
              </a:spcBef>
              <a:buNone/>
              <a:defRPr b="0" i="0" sz="600">
                <a:solidFill>
                  <a:schemeClr val="dk1"/>
                </a:solidFill>
                <a:latin typeface="Arial"/>
                <a:ea typeface="Arial"/>
                <a:cs typeface="Arial"/>
                <a:sym typeface="Arial"/>
              </a:defRPr>
            </a:lvl4pPr>
            <a:lvl5pPr indent="0" lvl="4" marL="78105">
              <a:lnSpc>
                <a:spcPct val="112500"/>
              </a:lnSpc>
              <a:spcBef>
                <a:spcPts val="0"/>
              </a:spcBef>
              <a:buNone/>
              <a:defRPr b="0" i="0" sz="600">
                <a:solidFill>
                  <a:schemeClr val="dk1"/>
                </a:solidFill>
                <a:latin typeface="Arial"/>
                <a:ea typeface="Arial"/>
                <a:cs typeface="Arial"/>
                <a:sym typeface="Arial"/>
              </a:defRPr>
            </a:lvl5pPr>
            <a:lvl6pPr indent="0" lvl="5" marL="78105">
              <a:lnSpc>
                <a:spcPct val="112500"/>
              </a:lnSpc>
              <a:spcBef>
                <a:spcPts val="0"/>
              </a:spcBef>
              <a:buNone/>
              <a:defRPr b="0" i="0" sz="600">
                <a:solidFill>
                  <a:schemeClr val="dk1"/>
                </a:solidFill>
                <a:latin typeface="Arial"/>
                <a:ea typeface="Arial"/>
                <a:cs typeface="Arial"/>
                <a:sym typeface="Arial"/>
              </a:defRPr>
            </a:lvl6pPr>
            <a:lvl7pPr indent="0" lvl="6" marL="78105">
              <a:lnSpc>
                <a:spcPct val="112500"/>
              </a:lnSpc>
              <a:spcBef>
                <a:spcPts val="0"/>
              </a:spcBef>
              <a:buNone/>
              <a:defRPr b="0" i="0" sz="600">
                <a:solidFill>
                  <a:schemeClr val="dk1"/>
                </a:solidFill>
                <a:latin typeface="Arial"/>
                <a:ea typeface="Arial"/>
                <a:cs typeface="Arial"/>
                <a:sym typeface="Arial"/>
              </a:defRPr>
            </a:lvl7pPr>
            <a:lvl8pPr indent="0" lvl="7" marL="78105">
              <a:lnSpc>
                <a:spcPct val="112500"/>
              </a:lnSpc>
              <a:spcBef>
                <a:spcPts val="0"/>
              </a:spcBef>
              <a:buNone/>
              <a:defRPr b="0" i="0" sz="600">
                <a:solidFill>
                  <a:schemeClr val="dk1"/>
                </a:solidFill>
                <a:latin typeface="Arial"/>
                <a:ea typeface="Arial"/>
                <a:cs typeface="Arial"/>
                <a:sym typeface="Arial"/>
              </a:defRPr>
            </a:lvl8pPr>
            <a:lvl9pPr indent="0" lvl="8" marL="78105">
              <a:lnSpc>
                <a:spcPct val="112500"/>
              </a:lnSpc>
              <a:spcBef>
                <a:spcPts val="0"/>
              </a:spcBef>
              <a:buNone/>
              <a:defRPr b="0" i="0" sz="600">
                <a:solidFill>
                  <a:schemeClr val="dk1"/>
                </a:solidFill>
                <a:latin typeface="Arial"/>
                <a:ea typeface="Arial"/>
                <a:cs typeface="Arial"/>
                <a:sym typeface="Arial"/>
              </a:defRPr>
            </a:lvl9pPr>
          </a:lstStyle>
          <a:p>
            <a:pPr indent="0" lvl="0" marL="78105" rtl="0" algn="l">
              <a:spcBef>
                <a:spcPts val="0"/>
              </a:spcBef>
              <a:spcAft>
                <a:spcPts val="0"/>
              </a:spcAft>
              <a:buNone/>
            </a:pPr>
            <a:fld id="{00000000-1234-1234-1234-123412341234}" type="slidenum">
              <a:rPr lang="en-US"/>
              <a:t>‹#›</a:t>
            </a:fld>
            <a:r>
              <a:rPr lang="en-US"/>
              <a:t> / 64</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3" name="Shape 33"/>
        <p:cNvGrpSpPr/>
        <p:nvPr/>
      </p:nvGrpSpPr>
      <p:grpSpPr>
        <a:xfrm>
          <a:off x="0" y="0"/>
          <a:ext cx="0" cy="0"/>
          <a:chOff x="0" y="0"/>
          <a:chExt cx="0" cy="0"/>
        </a:xfrm>
      </p:grpSpPr>
      <p:sp>
        <p:nvSpPr>
          <p:cNvPr id="34" name="Google Shape;34;p70"/>
          <p:cNvSpPr txBox="1"/>
          <p:nvPr>
            <p:ph type="title"/>
          </p:nvPr>
        </p:nvSpPr>
        <p:spPr>
          <a:xfrm>
            <a:off x="68986" y="236849"/>
            <a:ext cx="5439410" cy="28829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1700">
                <a:solidFill>
                  <a:srgbClr val="668E22"/>
                </a:solidFill>
                <a:latin typeface="Arial Narrow"/>
                <a:ea typeface="Arial Narrow"/>
                <a:cs typeface="Arial Narrow"/>
                <a:sym typeface="Arial Narrow"/>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70"/>
          <p:cNvSpPr txBox="1"/>
          <p:nvPr>
            <p:ph idx="1" type="body"/>
          </p:nvPr>
        </p:nvSpPr>
        <p:spPr>
          <a:xfrm>
            <a:off x="288290" y="746315"/>
            <a:ext cx="2508123" cy="2141601"/>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6" name="Google Shape;36;p70"/>
          <p:cNvSpPr txBox="1"/>
          <p:nvPr>
            <p:ph idx="2" type="body"/>
          </p:nvPr>
        </p:nvSpPr>
        <p:spPr>
          <a:xfrm>
            <a:off x="2969387" y="746315"/>
            <a:ext cx="2508123" cy="2141601"/>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7" name="Google Shape;37;p70"/>
          <p:cNvSpPr txBox="1"/>
          <p:nvPr>
            <p:ph idx="11" type="ftr"/>
          </p:nvPr>
        </p:nvSpPr>
        <p:spPr>
          <a:xfrm>
            <a:off x="1960372" y="3017710"/>
            <a:ext cx="1845056" cy="162242"/>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70"/>
          <p:cNvSpPr txBox="1"/>
          <p:nvPr>
            <p:ph idx="10" type="dt"/>
          </p:nvPr>
        </p:nvSpPr>
        <p:spPr>
          <a:xfrm>
            <a:off x="288290" y="3017710"/>
            <a:ext cx="1326134" cy="162242"/>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70"/>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lvl1pPr indent="0" lvl="0" marL="78105">
              <a:lnSpc>
                <a:spcPct val="112500"/>
              </a:lnSpc>
              <a:spcBef>
                <a:spcPts val="0"/>
              </a:spcBef>
              <a:buNone/>
              <a:defRPr b="0" i="0" sz="600">
                <a:solidFill>
                  <a:schemeClr val="dk1"/>
                </a:solidFill>
                <a:latin typeface="Arial"/>
                <a:ea typeface="Arial"/>
                <a:cs typeface="Arial"/>
                <a:sym typeface="Arial"/>
              </a:defRPr>
            </a:lvl1pPr>
            <a:lvl2pPr indent="0" lvl="1" marL="78105">
              <a:lnSpc>
                <a:spcPct val="112500"/>
              </a:lnSpc>
              <a:spcBef>
                <a:spcPts val="0"/>
              </a:spcBef>
              <a:buNone/>
              <a:defRPr b="0" i="0" sz="600">
                <a:solidFill>
                  <a:schemeClr val="dk1"/>
                </a:solidFill>
                <a:latin typeface="Arial"/>
                <a:ea typeface="Arial"/>
                <a:cs typeface="Arial"/>
                <a:sym typeface="Arial"/>
              </a:defRPr>
            </a:lvl2pPr>
            <a:lvl3pPr indent="0" lvl="2" marL="78105">
              <a:lnSpc>
                <a:spcPct val="112500"/>
              </a:lnSpc>
              <a:spcBef>
                <a:spcPts val="0"/>
              </a:spcBef>
              <a:buNone/>
              <a:defRPr b="0" i="0" sz="600">
                <a:solidFill>
                  <a:schemeClr val="dk1"/>
                </a:solidFill>
                <a:latin typeface="Arial"/>
                <a:ea typeface="Arial"/>
                <a:cs typeface="Arial"/>
                <a:sym typeface="Arial"/>
              </a:defRPr>
            </a:lvl3pPr>
            <a:lvl4pPr indent="0" lvl="3" marL="78105">
              <a:lnSpc>
                <a:spcPct val="112500"/>
              </a:lnSpc>
              <a:spcBef>
                <a:spcPts val="0"/>
              </a:spcBef>
              <a:buNone/>
              <a:defRPr b="0" i="0" sz="600">
                <a:solidFill>
                  <a:schemeClr val="dk1"/>
                </a:solidFill>
                <a:latin typeface="Arial"/>
                <a:ea typeface="Arial"/>
                <a:cs typeface="Arial"/>
                <a:sym typeface="Arial"/>
              </a:defRPr>
            </a:lvl4pPr>
            <a:lvl5pPr indent="0" lvl="4" marL="78105">
              <a:lnSpc>
                <a:spcPct val="112500"/>
              </a:lnSpc>
              <a:spcBef>
                <a:spcPts val="0"/>
              </a:spcBef>
              <a:buNone/>
              <a:defRPr b="0" i="0" sz="600">
                <a:solidFill>
                  <a:schemeClr val="dk1"/>
                </a:solidFill>
                <a:latin typeface="Arial"/>
                <a:ea typeface="Arial"/>
                <a:cs typeface="Arial"/>
                <a:sym typeface="Arial"/>
              </a:defRPr>
            </a:lvl5pPr>
            <a:lvl6pPr indent="0" lvl="5" marL="78105">
              <a:lnSpc>
                <a:spcPct val="112500"/>
              </a:lnSpc>
              <a:spcBef>
                <a:spcPts val="0"/>
              </a:spcBef>
              <a:buNone/>
              <a:defRPr b="0" i="0" sz="600">
                <a:solidFill>
                  <a:schemeClr val="dk1"/>
                </a:solidFill>
                <a:latin typeface="Arial"/>
                <a:ea typeface="Arial"/>
                <a:cs typeface="Arial"/>
                <a:sym typeface="Arial"/>
              </a:defRPr>
            </a:lvl6pPr>
            <a:lvl7pPr indent="0" lvl="6" marL="78105">
              <a:lnSpc>
                <a:spcPct val="112500"/>
              </a:lnSpc>
              <a:spcBef>
                <a:spcPts val="0"/>
              </a:spcBef>
              <a:buNone/>
              <a:defRPr b="0" i="0" sz="600">
                <a:solidFill>
                  <a:schemeClr val="dk1"/>
                </a:solidFill>
                <a:latin typeface="Arial"/>
                <a:ea typeface="Arial"/>
                <a:cs typeface="Arial"/>
                <a:sym typeface="Arial"/>
              </a:defRPr>
            </a:lvl7pPr>
            <a:lvl8pPr indent="0" lvl="7" marL="78105">
              <a:lnSpc>
                <a:spcPct val="112500"/>
              </a:lnSpc>
              <a:spcBef>
                <a:spcPts val="0"/>
              </a:spcBef>
              <a:buNone/>
              <a:defRPr b="0" i="0" sz="600">
                <a:solidFill>
                  <a:schemeClr val="dk1"/>
                </a:solidFill>
                <a:latin typeface="Arial"/>
                <a:ea typeface="Arial"/>
                <a:cs typeface="Arial"/>
                <a:sym typeface="Arial"/>
              </a:defRPr>
            </a:lvl8pPr>
            <a:lvl9pPr indent="0" lvl="8" marL="78105">
              <a:lnSpc>
                <a:spcPct val="112500"/>
              </a:lnSpc>
              <a:spcBef>
                <a:spcPts val="0"/>
              </a:spcBef>
              <a:buNone/>
              <a:defRPr b="0" i="0" sz="600">
                <a:solidFill>
                  <a:schemeClr val="dk1"/>
                </a:solidFill>
                <a:latin typeface="Arial"/>
                <a:ea typeface="Arial"/>
                <a:cs typeface="Arial"/>
                <a:sym typeface="Arial"/>
              </a:defRPr>
            </a:lvl9pPr>
          </a:lstStyle>
          <a:p>
            <a:pPr indent="0" lvl="0" marL="78105" rtl="0" algn="l">
              <a:spcBef>
                <a:spcPts val="0"/>
              </a:spcBef>
              <a:spcAft>
                <a:spcPts val="0"/>
              </a:spcAft>
              <a:buNone/>
            </a:pPr>
            <a:fld id="{00000000-1234-1234-1234-123412341234}" type="slidenum">
              <a:rPr lang="en-US"/>
              <a:t>‹#›</a:t>
            </a:fld>
            <a:r>
              <a:rPr lang="en-US"/>
              <a:t> / 64</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3.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pic>
        <p:nvPicPr>
          <p:cNvPr id="6" name="Google Shape;6;p65"/>
          <p:cNvPicPr preferRelativeResize="0"/>
          <p:nvPr/>
        </p:nvPicPr>
        <p:blipFill rotWithShape="1">
          <a:blip r:embed="rId1">
            <a:alphaModFix/>
          </a:blip>
          <a:srcRect b="0" l="0" r="0" t="0"/>
          <a:stretch/>
        </p:blipFill>
        <p:spPr>
          <a:xfrm>
            <a:off x="0" y="7"/>
            <a:ext cx="5759622" cy="3239787"/>
          </a:xfrm>
          <a:prstGeom prst="rect">
            <a:avLst/>
          </a:prstGeom>
          <a:noFill/>
          <a:ln>
            <a:noFill/>
          </a:ln>
        </p:spPr>
      </p:pic>
      <p:sp>
        <p:nvSpPr>
          <p:cNvPr id="7" name="Google Shape;7;p65"/>
          <p:cNvSpPr txBox="1"/>
          <p:nvPr>
            <p:ph type="title"/>
          </p:nvPr>
        </p:nvSpPr>
        <p:spPr>
          <a:xfrm>
            <a:off x="68986" y="236849"/>
            <a:ext cx="5439410" cy="28829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1700" u="none" cap="none" strike="noStrike">
                <a:solidFill>
                  <a:srgbClr val="668E22"/>
                </a:solidFill>
                <a:latin typeface="Arial Narrow"/>
                <a:ea typeface="Arial Narrow"/>
                <a:cs typeface="Arial Narrow"/>
                <a:sym typeface="Arial Narrow"/>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65"/>
          <p:cNvSpPr txBox="1"/>
          <p:nvPr>
            <p:ph idx="1" type="body"/>
          </p:nvPr>
        </p:nvSpPr>
        <p:spPr>
          <a:xfrm>
            <a:off x="347294" y="599488"/>
            <a:ext cx="2422525" cy="2207260"/>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1200" u="none" cap="none" strike="noStrike">
                <a:solidFill>
                  <a:schemeClr val="dk1"/>
                </a:solidFill>
                <a:latin typeface="Tahoma"/>
                <a:ea typeface="Tahoma"/>
                <a:cs typeface="Tahoma"/>
                <a:sym typeface="Tahoma"/>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9" name="Google Shape;9;p65"/>
          <p:cNvSpPr txBox="1"/>
          <p:nvPr>
            <p:ph idx="11" type="ftr"/>
          </p:nvPr>
        </p:nvSpPr>
        <p:spPr>
          <a:xfrm>
            <a:off x="1960372" y="3017710"/>
            <a:ext cx="1845056" cy="162242"/>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 name="Google Shape;10;p65"/>
          <p:cNvSpPr txBox="1"/>
          <p:nvPr>
            <p:ph idx="10" type="dt"/>
          </p:nvPr>
        </p:nvSpPr>
        <p:spPr>
          <a:xfrm>
            <a:off x="288290" y="3017710"/>
            <a:ext cx="1326134" cy="162242"/>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65"/>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lvl1pPr indent="0" lvl="0" marL="78105">
              <a:lnSpc>
                <a:spcPct val="112500"/>
              </a:lnSpc>
              <a:spcBef>
                <a:spcPts val="0"/>
              </a:spcBef>
              <a:buNone/>
              <a:defRPr b="0" i="0" sz="600">
                <a:solidFill>
                  <a:schemeClr val="dk1"/>
                </a:solidFill>
                <a:latin typeface="Arial"/>
                <a:ea typeface="Arial"/>
                <a:cs typeface="Arial"/>
                <a:sym typeface="Arial"/>
              </a:defRPr>
            </a:lvl1pPr>
            <a:lvl2pPr indent="0" lvl="1" marL="78105">
              <a:lnSpc>
                <a:spcPct val="112500"/>
              </a:lnSpc>
              <a:spcBef>
                <a:spcPts val="0"/>
              </a:spcBef>
              <a:buNone/>
              <a:defRPr b="0" i="0" sz="600">
                <a:solidFill>
                  <a:schemeClr val="dk1"/>
                </a:solidFill>
                <a:latin typeface="Arial"/>
                <a:ea typeface="Arial"/>
                <a:cs typeface="Arial"/>
                <a:sym typeface="Arial"/>
              </a:defRPr>
            </a:lvl2pPr>
            <a:lvl3pPr indent="0" lvl="2" marL="78105">
              <a:lnSpc>
                <a:spcPct val="112500"/>
              </a:lnSpc>
              <a:spcBef>
                <a:spcPts val="0"/>
              </a:spcBef>
              <a:buNone/>
              <a:defRPr b="0" i="0" sz="600">
                <a:solidFill>
                  <a:schemeClr val="dk1"/>
                </a:solidFill>
                <a:latin typeface="Arial"/>
                <a:ea typeface="Arial"/>
                <a:cs typeface="Arial"/>
                <a:sym typeface="Arial"/>
              </a:defRPr>
            </a:lvl3pPr>
            <a:lvl4pPr indent="0" lvl="3" marL="78105">
              <a:lnSpc>
                <a:spcPct val="112500"/>
              </a:lnSpc>
              <a:spcBef>
                <a:spcPts val="0"/>
              </a:spcBef>
              <a:buNone/>
              <a:defRPr b="0" i="0" sz="600">
                <a:solidFill>
                  <a:schemeClr val="dk1"/>
                </a:solidFill>
                <a:latin typeface="Arial"/>
                <a:ea typeface="Arial"/>
                <a:cs typeface="Arial"/>
                <a:sym typeface="Arial"/>
              </a:defRPr>
            </a:lvl4pPr>
            <a:lvl5pPr indent="0" lvl="4" marL="78105">
              <a:lnSpc>
                <a:spcPct val="112500"/>
              </a:lnSpc>
              <a:spcBef>
                <a:spcPts val="0"/>
              </a:spcBef>
              <a:buNone/>
              <a:defRPr b="0" i="0" sz="600">
                <a:solidFill>
                  <a:schemeClr val="dk1"/>
                </a:solidFill>
                <a:latin typeface="Arial"/>
                <a:ea typeface="Arial"/>
                <a:cs typeface="Arial"/>
                <a:sym typeface="Arial"/>
              </a:defRPr>
            </a:lvl5pPr>
            <a:lvl6pPr indent="0" lvl="5" marL="78105">
              <a:lnSpc>
                <a:spcPct val="112500"/>
              </a:lnSpc>
              <a:spcBef>
                <a:spcPts val="0"/>
              </a:spcBef>
              <a:buNone/>
              <a:defRPr b="0" i="0" sz="600">
                <a:solidFill>
                  <a:schemeClr val="dk1"/>
                </a:solidFill>
                <a:latin typeface="Arial"/>
                <a:ea typeface="Arial"/>
                <a:cs typeface="Arial"/>
                <a:sym typeface="Arial"/>
              </a:defRPr>
            </a:lvl6pPr>
            <a:lvl7pPr indent="0" lvl="6" marL="78105">
              <a:lnSpc>
                <a:spcPct val="112500"/>
              </a:lnSpc>
              <a:spcBef>
                <a:spcPts val="0"/>
              </a:spcBef>
              <a:buNone/>
              <a:defRPr b="0" i="0" sz="600">
                <a:solidFill>
                  <a:schemeClr val="dk1"/>
                </a:solidFill>
                <a:latin typeface="Arial"/>
                <a:ea typeface="Arial"/>
                <a:cs typeface="Arial"/>
                <a:sym typeface="Arial"/>
              </a:defRPr>
            </a:lvl7pPr>
            <a:lvl8pPr indent="0" lvl="7" marL="78105">
              <a:lnSpc>
                <a:spcPct val="112500"/>
              </a:lnSpc>
              <a:spcBef>
                <a:spcPts val="0"/>
              </a:spcBef>
              <a:buNone/>
              <a:defRPr b="0" i="0" sz="600">
                <a:solidFill>
                  <a:schemeClr val="dk1"/>
                </a:solidFill>
                <a:latin typeface="Arial"/>
                <a:ea typeface="Arial"/>
                <a:cs typeface="Arial"/>
                <a:sym typeface="Arial"/>
              </a:defRPr>
            </a:lvl8pPr>
            <a:lvl9pPr indent="0" lvl="8" marL="78105">
              <a:lnSpc>
                <a:spcPct val="112500"/>
              </a:lnSpc>
              <a:spcBef>
                <a:spcPts val="0"/>
              </a:spcBef>
              <a:buNone/>
              <a:defRPr b="0" i="0" sz="600">
                <a:solidFill>
                  <a:schemeClr val="dk1"/>
                </a:solidFill>
                <a:latin typeface="Arial"/>
                <a:ea typeface="Arial"/>
                <a:cs typeface="Arial"/>
                <a:sym typeface="Arial"/>
              </a:defRPr>
            </a:lvl9pPr>
          </a:lstStyle>
          <a:p>
            <a:pPr indent="0" lvl="0" marL="78105" rtl="0" algn="l">
              <a:spcBef>
                <a:spcPts val="0"/>
              </a:spcBef>
              <a:spcAft>
                <a:spcPts val="0"/>
              </a:spcAft>
              <a:buNone/>
            </a:pPr>
            <a:fld id="{00000000-1234-1234-1234-123412341234}" type="slidenum">
              <a:rPr lang="en-US"/>
              <a:t>‹#›</a:t>
            </a:fld>
            <a:r>
              <a:rPr lang="en-US"/>
              <a:t> / 64</a:t>
            </a:r>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slide" Target="/ppt/slides/slide3.xml"/><Relationship Id="rId4" Type="http://schemas.openxmlformats.org/officeDocument/2006/relationships/slide" Target="/ppt/slides/slide7.xml"/><Relationship Id="rId11" Type="http://schemas.openxmlformats.org/officeDocument/2006/relationships/slide" Target="/ppt/slides/slide54.xml"/><Relationship Id="rId10" Type="http://schemas.openxmlformats.org/officeDocument/2006/relationships/slide" Target="/ppt/slides/slide52.xml"/><Relationship Id="rId12" Type="http://schemas.openxmlformats.org/officeDocument/2006/relationships/slide" Target="/ppt/slides/slide58.xml"/><Relationship Id="rId9" Type="http://schemas.openxmlformats.org/officeDocument/2006/relationships/slide" Target="/ppt/slides/slide45.xml"/><Relationship Id="rId5" Type="http://schemas.openxmlformats.org/officeDocument/2006/relationships/slide" Target="/ppt/slides/slide14.xml"/><Relationship Id="rId6" Type="http://schemas.openxmlformats.org/officeDocument/2006/relationships/slide" Target="/ppt/slides/slide22.xml"/><Relationship Id="rId7" Type="http://schemas.openxmlformats.org/officeDocument/2006/relationships/slide" Target="/ppt/slides/slide23.xml"/><Relationship Id="rId8" Type="http://schemas.openxmlformats.org/officeDocument/2006/relationships/slide" Target="/ppt/slides/slide3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slide" Target="/ppt/slides/slide3.xml"/><Relationship Id="rId4" Type="http://schemas.openxmlformats.org/officeDocument/2006/relationships/slide" Target="/ppt/slides/slide7.xml"/><Relationship Id="rId11" Type="http://schemas.openxmlformats.org/officeDocument/2006/relationships/slide" Target="/ppt/slides/slide54.xml"/><Relationship Id="rId10" Type="http://schemas.openxmlformats.org/officeDocument/2006/relationships/slide" Target="/ppt/slides/slide52.xml"/><Relationship Id="rId12" Type="http://schemas.openxmlformats.org/officeDocument/2006/relationships/slide" Target="/ppt/slides/slide58.xml"/><Relationship Id="rId9" Type="http://schemas.openxmlformats.org/officeDocument/2006/relationships/slide" Target="/ppt/slides/slide45.xml"/><Relationship Id="rId5" Type="http://schemas.openxmlformats.org/officeDocument/2006/relationships/slide" Target="/ppt/slides/slide14.xml"/><Relationship Id="rId6" Type="http://schemas.openxmlformats.org/officeDocument/2006/relationships/slide" Target="/ppt/slides/slide22.xml"/><Relationship Id="rId7" Type="http://schemas.openxmlformats.org/officeDocument/2006/relationships/slide" Target="/ppt/slides/slide23.xml"/><Relationship Id="rId8" Type="http://schemas.openxmlformats.org/officeDocument/2006/relationships/slide" Target="/ppt/slides/slide3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slide" Target="/ppt/slides/slide3.xml"/><Relationship Id="rId4" Type="http://schemas.openxmlformats.org/officeDocument/2006/relationships/image" Target="../media/image1.jpg"/><Relationship Id="rId5" Type="http://schemas.openxmlformats.org/officeDocument/2006/relationships/hyperlink" Target="https://medium.com/%40jainpalak9509/breakdown-simplify-ai-ml-nlp-deep-learning-computer-vision-c76cd982f1e4"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slide" Target="/ppt/slides/slide3.xml"/><Relationship Id="rId4" Type="http://schemas.openxmlformats.org/officeDocument/2006/relationships/image" Target="../media/image10.jpg"/><Relationship Id="rId5" Type="http://schemas.openxmlformats.org/officeDocument/2006/relationships/hyperlink" Target="https://www.gptechblog.com/5-diagrams-to-help-you-understand-generative-ai/"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slide" Target="/ppt/slides/slide3.xml"/><Relationship Id="rId4" Type="http://schemas.openxmlformats.org/officeDocument/2006/relationships/image" Target="../media/image4.jpg"/><Relationship Id="rId5" Type="http://schemas.openxmlformats.org/officeDocument/2006/relationships/hyperlink" Target="https://www.gptechblog.com/5-diagrams-to-help-you-understand-generative-ai/"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slide" Target="/ppt/slides/slide3.xml"/><Relationship Id="rId4" Type="http://schemas.openxmlformats.org/officeDocument/2006/relationships/slide" Target="/ppt/slides/slide7.xml"/><Relationship Id="rId11" Type="http://schemas.openxmlformats.org/officeDocument/2006/relationships/slide" Target="/ppt/slides/slide54.xml"/><Relationship Id="rId10" Type="http://schemas.openxmlformats.org/officeDocument/2006/relationships/slide" Target="/ppt/slides/slide52.xml"/><Relationship Id="rId12" Type="http://schemas.openxmlformats.org/officeDocument/2006/relationships/slide" Target="/ppt/slides/slide58.xml"/><Relationship Id="rId9" Type="http://schemas.openxmlformats.org/officeDocument/2006/relationships/slide" Target="/ppt/slides/slide45.xml"/><Relationship Id="rId5" Type="http://schemas.openxmlformats.org/officeDocument/2006/relationships/slide" Target="/ppt/slides/slide14.xml"/><Relationship Id="rId6" Type="http://schemas.openxmlformats.org/officeDocument/2006/relationships/slide" Target="/ppt/slides/slide22.xml"/><Relationship Id="rId7" Type="http://schemas.openxmlformats.org/officeDocument/2006/relationships/slide" Target="/ppt/slides/slide23.xml"/><Relationship Id="rId8" Type="http://schemas.openxmlformats.org/officeDocument/2006/relationships/slide" Target="/ppt/slides/slide3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slide" Target="/ppt/slides/slide7.xml"/><Relationship Id="rId4" Type="http://schemas.openxmlformats.org/officeDocument/2006/relationships/image" Target="../media/image20.jpg"/><Relationship Id="rId5" Type="http://schemas.openxmlformats.org/officeDocument/2006/relationships/hyperlink" Target="https://www.n-ix.com/computer-vision/"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slide" Target="/ppt/slides/slide7.xml"/><Relationship Id="rId4" Type="http://schemas.openxmlformats.org/officeDocument/2006/relationships/image" Target="../media/image2.jpg"/><Relationship Id="rId5" Type="http://schemas.openxmlformats.org/officeDocument/2006/relationships/hyperlink" Target="https://deeplobe.ai/image-segmentation-the-most-interesting-application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slide" Target="/ppt/slides/slide7.xml"/><Relationship Id="rId4" Type="http://schemas.openxmlformats.org/officeDocument/2006/relationships/image" Target="../media/image7.jpg"/><Relationship Id="rId5" Type="http://schemas.openxmlformats.org/officeDocument/2006/relationships/hyperlink" Target="https://towardsdatascience.com/10-papers-you-should-read-to-understand-image-classification-in-the-deep-learning-era-4b9d792f45a7" TargetMode="External"/><Relationship Id="rId6" Type="http://schemas.openxmlformats.org/officeDocument/2006/relationships/hyperlink" Target="https://towardsdatascience.com/10-papers-you-should-read-to-understand-image-classification-in-the-deep-learning-era-4b9d792f45a7"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slide" Target="/ppt/slides/slide7.xml"/><Relationship Id="rId4" Type="http://schemas.openxmlformats.org/officeDocument/2006/relationships/image" Target="../media/image19.jpg"/><Relationship Id="rId5" Type="http://schemas.openxmlformats.org/officeDocument/2006/relationships/hyperlink" Target="https://deeplobe.ai/exploring-object-detection-applications-and-benefit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slide" Target="/ppt/slides/slide7.xml"/><Relationship Id="rId4" Type="http://schemas.openxmlformats.org/officeDocument/2006/relationships/image" Target="../media/image3.jpg"/><Relationship Id="rId5" Type="http://schemas.openxmlformats.org/officeDocument/2006/relationships/hyperlink" Target="https://www.starlinkindia.com/blog/biometrics-face-recognition/"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slide" Target="/ppt/slides/slide7.xml"/><Relationship Id="rId4" Type="http://schemas.openxmlformats.org/officeDocument/2006/relationships/hyperlink" Target="https://www.digitaldividedata.com/blog/everything-about-computer-vision"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slide" Target="/ppt/slides/slide3.xml"/><Relationship Id="rId4" Type="http://schemas.openxmlformats.org/officeDocument/2006/relationships/slide" Target="/ppt/slides/slide7.xml"/><Relationship Id="rId11" Type="http://schemas.openxmlformats.org/officeDocument/2006/relationships/slide" Target="/ppt/slides/slide54.xml"/><Relationship Id="rId10" Type="http://schemas.openxmlformats.org/officeDocument/2006/relationships/slide" Target="/ppt/slides/slide52.xml"/><Relationship Id="rId12" Type="http://schemas.openxmlformats.org/officeDocument/2006/relationships/slide" Target="/ppt/slides/slide58.xml"/><Relationship Id="rId9" Type="http://schemas.openxmlformats.org/officeDocument/2006/relationships/slide" Target="/ppt/slides/slide45.xml"/><Relationship Id="rId5" Type="http://schemas.openxmlformats.org/officeDocument/2006/relationships/slide" Target="/ppt/slides/slide14.xml"/><Relationship Id="rId6" Type="http://schemas.openxmlformats.org/officeDocument/2006/relationships/slide" Target="/ppt/slides/slide22.xml"/><Relationship Id="rId7" Type="http://schemas.openxmlformats.org/officeDocument/2006/relationships/slide" Target="/ppt/slides/slide23.xml"/><Relationship Id="rId8" Type="http://schemas.openxmlformats.org/officeDocument/2006/relationships/slide" Target="/ppt/slides/slide3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slide" Target="/ppt/slides/slide14.xml"/><Relationship Id="rId4" Type="http://schemas.openxmlformats.org/officeDocument/2006/relationships/image" Target="../media/image12.jpg"/><Relationship Id="rId5" Type="http://schemas.openxmlformats.org/officeDocument/2006/relationships/hyperlink" Target="https://www.turing.com/kb/ultimate-battle-between-deep-learning-and-machine-learnin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slide" Target="/ppt/slid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slide" Target="/ppt/slid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slide" Target="/ppt/slides/slide14.xml"/><Relationship Id="rId4" Type="http://schemas.openxmlformats.org/officeDocument/2006/relationships/image" Target="../media/image16.png"/><Relationship Id="rId5" Type="http://schemas.openxmlformats.org/officeDocument/2006/relationships/hyperlink" Target="https://www.aisafetybook.com/textbook/deep-learnin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slide" Target="/ppt/slides/slide14.xml"/><Relationship Id="rId4" Type="http://schemas.openxmlformats.org/officeDocument/2006/relationships/image" Target="../media/image13.jpg"/><Relationship Id="rId5" Type="http://schemas.openxmlformats.org/officeDocument/2006/relationships/hyperlink" Target="https://www.geeksforgeeks.org/supervised-unsupervised-learning/"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slide" Target="/ppt/slides/slide14.xml"/><Relationship Id="rId4" Type="http://schemas.openxmlformats.org/officeDocument/2006/relationships/image" Target="../media/image5.jpg"/><Relationship Id="rId5" Type="http://schemas.openxmlformats.org/officeDocument/2006/relationships/hyperlink" Target="https://www.geeksforgeeks.org/supervised-unsupervised-learning/"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slide" Target="/ppt/slides/slide14.xml"/><Relationship Id="rId4"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slide" Target="/ppt/slides/slide3.xml"/><Relationship Id="rId4" Type="http://schemas.openxmlformats.org/officeDocument/2006/relationships/slide" Target="/ppt/slides/slide7.xml"/><Relationship Id="rId11" Type="http://schemas.openxmlformats.org/officeDocument/2006/relationships/slide" Target="/ppt/slides/slide54.xml"/><Relationship Id="rId10" Type="http://schemas.openxmlformats.org/officeDocument/2006/relationships/slide" Target="/ppt/slides/slide52.xml"/><Relationship Id="rId12" Type="http://schemas.openxmlformats.org/officeDocument/2006/relationships/slide" Target="/ppt/slides/slide58.xml"/><Relationship Id="rId9" Type="http://schemas.openxmlformats.org/officeDocument/2006/relationships/slide" Target="/ppt/slides/slide45.xml"/><Relationship Id="rId5" Type="http://schemas.openxmlformats.org/officeDocument/2006/relationships/slide" Target="/ppt/slides/slide14.xml"/><Relationship Id="rId6" Type="http://schemas.openxmlformats.org/officeDocument/2006/relationships/slide" Target="/ppt/slides/slide22.xml"/><Relationship Id="rId7" Type="http://schemas.openxmlformats.org/officeDocument/2006/relationships/slide" Target="/ppt/slides/slide23.xml"/><Relationship Id="rId8" Type="http://schemas.openxmlformats.org/officeDocument/2006/relationships/slide" Target="/ppt/slides/slide3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slide" Target="/ppt/slides/slide3.xml"/><Relationship Id="rId4" Type="http://schemas.openxmlformats.org/officeDocument/2006/relationships/slide" Target="/ppt/slides/slide7.xml"/><Relationship Id="rId11" Type="http://schemas.openxmlformats.org/officeDocument/2006/relationships/slide" Target="/ppt/slides/slide54.xml"/><Relationship Id="rId10" Type="http://schemas.openxmlformats.org/officeDocument/2006/relationships/slide" Target="/ppt/slides/slide52.xml"/><Relationship Id="rId12" Type="http://schemas.openxmlformats.org/officeDocument/2006/relationships/slide" Target="/ppt/slides/slide58.xml"/><Relationship Id="rId9" Type="http://schemas.openxmlformats.org/officeDocument/2006/relationships/slide" Target="/ppt/slides/slide45.xml"/><Relationship Id="rId5" Type="http://schemas.openxmlformats.org/officeDocument/2006/relationships/slide" Target="/ppt/slides/slide14.xml"/><Relationship Id="rId6" Type="http://schemas.openxmlformats.org/officeDocument/2006/relationships/slide" Target="/ppt/slides/slide22.xml"/><Relationship Id="rId7" Type="http://schemas.openxmlformats.org/officeDocument/2006/relationships/slide" Target="/ppt/slides/slide23.xml"/><Relationship Id="rId8" Type="http://schemas.openxmlformats.org/officeDocument/2006/relationships/slide" Target="/ppt/slides/slide3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slide" Target="/ppt/slid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slide" Target="/ppt/slides/slide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slide" Target="/ppt/slides/slide23.xml"/><Relationship Id="rId4" Type="http://schemas.openxmlformats.org/officeDocument/2006/relationships/image" Target="../media/image6.jpg"/><Relationship Id="rId5" Type="http://schemas.openxmlformats.org/officeDocument/2006/relationships/hyperlink" Target="https://muneebsa.medium.com/deep-learning-101-lesson-18-image-data-in-machine-vision-d2e07afa1c36"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slide" Target="/ppt/slides/slide23.xml"/><Relationship Id="rId4" Type="http://schemas.openxmlformats.org/officeDocument/2006/relationships/image" Target="../media/image17.jpg"/><Relationship Id="rId5" Type="http://schemas.openxmlformats.org/officeDocument/2006/relationships/hyperlink" Target="https://www.sciencedirect.com/org/science/article/pii/S152614922400050X"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slide" Target="/ppt/slides/slide23.xml"/><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slide" Target="/ppt/slides/slide23.xml"/><Relationship Id="rId4" Type="http://schemas.openxmlformats.org/officeDocument/2006/relationships/image" Target="../media/image8.jpg"/><Relationship Id="rId5" Type="http://schemas.openxmlformats.org/officeDocument/2006/relationships/hyperlink" Target="https://muneebsa.medium.com/deep-learning-101-lesson-18-image-data-in-machine-vision-d2e07afa1c36"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slide" Target="/ppt/slides/slide2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slide" Target="/ppt/slides/slide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slide" Target="/ppt/slides/slide23.xml"/><Relationship Id="rId4" Type="http://schemas.openxmlformats.org/officeDocument/2006/relationships/image" Target="../media/image15.jpg"/><Relationship Id="rId5" Type="http://schemas.openxmlformats.org/officeDocument/2006/relationships/hyperlink" Target="https://www.cloudfactory.com/image-annotation-guide"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slide" Target="/ppt/slides/slide23.xml"/><Relationship Id="rId4" Type="http://schemas.openxmlformats.org/officeDocument/2006/relationships/image" Target="../media/image31.jpg"/><Relationship Id="rId5" Type="http://schemas.openxmlformats.org/officeDocument/2006/relationships/hyperlink" Target="https://www.cloudfactory.com/image-annotation-guide"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slide" Target="/ppt/slides/slide3.xml"/><Relationship Id="rId4" Type="http://schemas.openxmlformats.org/officeDocument/2006/relationships/slide" Target="/ppt/slides/slide7.xml"/><Relationship Id="rId11" Type="http://schemas.openxmlformats.org/officeDocument/2006/relationships/slide" Target="/ppt/slides/slide54.xml"/><Relationship Id="rId10" Type="http://schemas.openxmlformats.org/officeDocument/2006/relationships/slide" Target="/ppt/slides/slide52.xml"/><Relationship Id="rId12" Type="http://schemas.openxmlformats.org/officeDocument/2006/relationships/slide" Target="/ppt/slides/slide58.xml"/><Relationship Id="rId9" Type="http://schemas.openxmlformats.org/officeDocument/2006/relationships/slide" Target="/ppt/slides/slide45.xml"/><Relationship Id="rId5" Type="http://schemas.openxmlformats.org/officeDocument/2006/relationships/slide" Target="/ppt/slides/slide14.xml"/><Relationship Id="rId6" Type="http://schemas.openxmlformats.org/officeDocument/2006/relationships/slide" Target="/ppt/slides/slide22.xml"/><Relationship Id="rId7" Type="http://schemas.openxmlformats.org/officeDocument/2006/relationships/slide" Target="/ppt/slides/slide23.xml"/><Relationship Id="rId8" Type="http://schemas.openxmlformats.org/officeDocument/2006/relationships/slide" Target="/ppt/slid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slide" Target="/ppt/slid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slide" Target="/ppt/slides/slide34.xml"/><Relationship Id="rId4" Type="http://schemas.openxmlformats.org/officeDocument/2006/relationships/image" Target="../media/image21.jpg"/><Relationship Id="rId5" Type="http://schemas.openxmlformats.org/officeDocument/2006/relationships/hyperlink" Target="about:blank"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slide" Target="/ppt/slides/slide3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slide" Target="/ppt/slides/slide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slide" Target="/ppt/slides/slide34.xml"/><Relationship Id="rId4" Type="http://schemas.openxmlformats.org/officeDocument/2006/relationships/image" Target="../media/image14.jpg"/><Relationship Id="rId5" Type="http://schemas.openxmlformats.org/officeDocument/2006/relationships/hyperlink" Target="https://www.javatpoint.com/single-layer-perceptron-in-tensorflow"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slide" Target="/ppt/slides/slide34.xml"/><Relationship Id="rId4" Type="http://schemas.openxmlformats.org/officeDocument/2006/relationships/image" Target="../media/image18.jpg"/><Relationship Id="rId5" Type="http://schemas.openxmlformats.org/officeDocument/2006/relationships/hyperlink" Target="https://https/machinelearninggeek.com/multi-layer-perceptron-neural-network-using-python/" TargetMode="External"/><Relationship Id="rId6" Type="http://schemas.openxmlformats.org/officeDocument/2006/relationships/hyperlink" Target="https://https/machinelearninggeek.com/multi-layer-perceptron-neural-network-using-python/"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slide" Target="/ppt/slides/slide34.xml"/><Relationship Id="rId4" Type="http://schemas.openxmlformats.org/officeDocument/2006/relationships/image" Target="../media/image37.jpg"/><Relationship Id="rId5" Type="http://schemas.openxmlformats.org/officeDocument/2006/relationships/hyperlink" Target="https://towardsdatascience.com/a-comprehensive-guide-to-convolutional-neural-networks-the-eli5-way-3bd2b1164a53"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slide" Target="/ppt/slides/slide3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slide" Target="/ppt/slides/slide34.xml"/><Relationship Id="rId4" Type="http://schemas.openxmlformats.org/officeDocument/2006/relationships/image" Target="../media/image26.jpg"/><Relationship Id="rId5" Type="http://schemas.openxmlformats.org/officeDocument/2006/relationships/hyperlink" Target="https://sthalles.github.io/intro-to-gans/"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slide" Target="/ppt/slides/slide34.xml"/><Relationship Id="rId4" Type="http://schemas.openxmlformats.org/officeDocument/2006/relationships/image" Target="../media/image22.png"/><Relationship Id="rId5" Type="http://schemas.openxmlformats.org/officeDocument/2006/relationships/hyperlink" Target="https://sites.pitt.edu/~is2470pb/Spring05/FinalProjects/Group1a/tutorial/" TargetMode="External"/><Relationship Id="rId6" Type="http://schemas.openxmlformats.org/officeDocument/2006/relationships/hyperlink" Target="https://sites.pitt.edu/~is2470pb/Spring05/FinalProjects/Group1a/tutorial/" TargetMode="External"/><Relationship Id="rId7" Type="http://schemas.openxmlformats.org/officeDocument/2006/relationships/hyperlink" Target="https://sites.pitt.edu/~is2470pb/Spring05/FinalProjects/Group1a/tutorial/"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slide" Target="/ppt/slides/slide3.xml"/><Relationship Id="rId4" Type="http://schemas.openxmlformats.org/officeDocument/2006/relationships/slide" Target="/ppt/slides/slide7.xml"/><Relationship Id="rId11" Type="http://schemas.openxmlformats.org/officeDocument/2006/relationships/slide" Target="/ppt/slides/slide54.xml"/><Relationship Id="rId10" Type="http://schemas.openxmlformats.org/officeDocument/2006/relationships/slide" Target="/ppt/slides/slide52.xml"/><Relationship Id="rId12" Type="http://schemas.openxmlformats.org/officeDocument/2006/relationships/slide" Target="/ppt/slides/slide58.xml"/><Relationship Id="rId9" Type="http://schemas.openxmlformats.org/officeDocument/2006/relationships/slide" Target="/ppt/slides/slide45.xml"/><Relationship Id="rId5" Type="http://schemas.openxmlformats.org/officeDocument/2006/relationships/slide" Target="/ppt/slides/slide14.xml"/><Relationship Id="rId6" Type="http://schemas.openxmlformats.org/officeDocument/2006/relationships/slide" Target="/ppt/slides/slide22.xml"/><Relationship Id="rId7" Type="http://schemas.openxmlformats.org/officeDocument/2006/relationships/slide" Target="/ppt/slides/slide23.xml"/><Relationship Id="rId8" Type="http://schemas.openxmlformats.org/officeDocument/2006/relationships/slide" Target="/ppt/slides/slide3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slide" Target="/ppt/slides/slide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slide" Target="/ppt/slides/slide45.xml"/><Relationship Id="rId4" Type="http://schemas.openxmlformats.org/officeDocument/2006/relationships/image" Target="../media/image23.png"/><Relationship Id="rId5" Type="http://schemas.openxmlformats.org/officeDocument/2006/relationships/hyperlink" Target="https://towardsdatascience.com/activation-functions-neural-networks-1cbd9f8d91d6"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slide" Target="/ppt/slides/slide45.xml"/><Relationship Id="rId4" Type="http://schemas.openxmlformats.org/officeDocument/2006/relationships/image" Target="../media/image24.jpg"/><Relationship Id="rId5" Type="http://schemas.openxmlformats.org/officeDocument/2006/relationships/hyperlink" Target="https://towardsdatascience.com/activation-functions-neural-networks-1cbd9f8d91d6"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slide" Target="/ppt/slides/slide45.xml"/><Relationship Id="rId4" Type="http://schemas.openxmlformats.org/officeDocument/2006/relationships/image" Target="../media/image25.jpg"/><Relationship Id="rId5" Type="http://schemas.openxmlformats.org/officeDocument/2006/relationships/hyperlink" Target="https://towardsdatascience.com/activation-functions-neural-networks-1cbd9f8d91d6"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slide" Target="/ppt/slides/slide45.xml"/><Relationship Id="rId4" Type="http://schemas.openxmlformats.org/officeDocument/2006/relationships/image" Target="../media/image27.jpg"/><Relationship Id="rId5" Type="http://schemas.openxmlformats.org/officeDocument/2006/relationships/hyperlink" Target="https://towardsdatascience.com/activation-functions-neural-networks-1cbd9f8d91d6"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slide" Target="/ppt/slides/slide45.xml"/><Relationship Id="rId4" Type="http://schemas.openxmlformats.org/officeDocument/2006/relationships/image" Target="../media/image28.jpg"/><Relationship Id="rId5" Type="http://schemas.openxmlformats.org/officeDocument/2006/relationships/hyperlink" Target="https://towardsdatascience.com/activation-functions-neural-networks-1cbd9f8d91d6"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slide" Target="/ppt/slides/slide3.xml"/><Relationship Id="rId4" Type="http://schemas.openxmlformats.org/officeDocument/2006/relationships/slide" Target="/ppt/slides/slide7.xml"/><Relationship Id="rId11" Type="http://schemas.openxmlformats.org/officeDocument/2006/relationships/slide" Target="/ppt/slides/slide54.xml"/><Relationship Id="rId10" Type="http://schemas.openxmlformats.org/officeDocument/2006/relationships/slide" Target="/ppt/slides/slide52.xml"/><Relationship Id="rId12" Type="http://schemas.openxmlformats.org/officeDocument/2006/relationships/slide" Target="/ppt/slides/slide58.xml"/><Relationship Id="rId9" Type="http://schemas.openxmlformats.org/officeDocument/2006/relationships/slide" Target="/ppt/slides/slide45.xml"/><Relationship Id="rId5" Type="http://schemas.openxmlformats.org/officeDocument/2006/relationships/slide" Target="/ppt/slides/slide14.xml"/><Relationship Id="rId6" Type="http://schemas.openxmlformats.org/officeDocument/2006/relationships/slide" Target="/ppt/slides/slide22.xml"/><Relationship Id="rId7" Type="http://schemas.openxmlformats.org/officeDocument/2006/relationships/slide" Target="/ppt/slides/slide23.xml"/><Relationship Id="rId8" Type="http://schemas.openxmlformats.org/officeDocument/2006/relationships/slide" Target="/ppt/slides/slide3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slide" Target="/ppt/slides/slide52.xml"/><Relationship Id="rId4" Type="http://schemas.openxmlformats.org/officeDocument/2006/relationships/image" Target="../media/image35.jpg"/><Relationship Id="rId5" Type="http://schemas.openxmlformats.org/officeDocument/2006/relationships/hyperlink" Target="https://www.aisafetybook.com/textbook/deep-learning"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slide" Target="/ppt/slides/slide3.xml"/><Relationship Id="rId4" Type="http://schemas.openxmlformats.org/officeDocument/2006/relationships/slide" Target="/ppt/slides/slide7.xml"/><Relationship Id="rId11" Type="http://schemas.openxmlformats.org/officeDocument/2006/relationships/slide" Target="/ppt/slides/slide54.xml"/><Relationship Id="rId10" Type="http://schemas.openxmlformats.org/officeDocument/2006/relationships/slide" Target="/ppt/slides/slide52.xml"/><Relationship Id="rId12" Type="http://schemas.openxmlformats.org/officeDocument/2006/relationships/slide" Target="/ppt/slides/slide58.xml"/><Relationship Id="rId9" Type="http://schemas.openxmlformats.org/officeDocument/2006/relationships/slide" Target="/ppt/slides/slide45.xml"/><Relationship Id="rId5" Type="http://schemas.openxmlformats.org/officeDocument/2006/relationships/slide" Target="/ppt/slides/slide14.xml"/><Relationship Id="rId6" Type="http://schemas.openxmlformats.org/officeDocument/2006/relationships/slide" Target="/ppt/slides/slide22.xml"/><Relationship Id="rId7" Type="http://schemas.openxmlformats.org/officeDocument/2006/relationships/slide" Target="/ppt/slides/slide23.xml"/><Relationship Id="rId8" Type="http://schemas.openxmlformats.org/officeDocument/2006/relationships/slide" Target="/ppt/slides/slide3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slide" Target="/ppt/slides/slide5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slide" Target="/ppt/slides/slide54.xml"/><Relationship Id="rId4" Type="http://schemas.openxmlformats.org/officeDocument/2006/relationships/image" Target="../media/image29.jpg"/><Relationship Id="rId5" Type="http://schemas.openxmlformats.org/officeDocument/2006/relationships/image" Target="../media/image34.jpg"/><Relationship Id="rId6" Type="http://schemas.openxmlformats.org/officeDocument/2006/relationships/hyperlink" Target="https://www.geeksforgeeks.org/introduction-convolution-neural-network/" TargetMode="External"/><Relationship Id="rId7" Type="http://schemas.openxmlformats.org/officeDocument/2006/relationships/hyperlink" Target="https://towardsdatascience.com/convolutional-neural-networks-explained-9cc5188c4939"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slide" Target="/ppt/slides/slide54.xml"/><Relationship Id="rId4" Type="http://schemas.openxmlformats.org/officeDocument/2006/relationships/image" Target="../media/image39.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slide" Target="/ppt/slides/slide3.xml"/><Relationship Id="rId4" Type="http://schemas.openxmlformats.org/officeDocument/2006/relationships/slide" Target="/ppt/slides/slide7.xml"/><Relationship Id="rId11" Type="http://schemas.openxmlformats.org/officeDocument/2006/relationships/slide" Target="/ppt/slides/slide54.xml"/><Relationship Id="rId10" Type="http://schemas.openxmlformats.org/officeDocument/2006/relationships/slide" Target="/ppt/slides/slide52.xml"/><Relationship Id="rId12" Type="http://schemas.openxmlformats.org/officeDocument/2006/relationships/slide" Target="/ppt/slides/slide58.xml"/><Relationship Id="rId9" Type="http://schemas.openxmlformats.org/officeDocument/2006/relationships/slide" Target="/ppt/slides/slide45.xml"/><Relationship Id="rId5" Type="http://schemas.openxmlformats.org/officeDocument/2006/relationships/slide" Target="/ppt/slides/slide14.xml"/><Relationship Id="rId6" Type="http://schemas.openxmlformats.org/officeDocument/2006/relationships/slide" Target="/ppt/slides/slide22.xml"/><Relationship Id="rId7" Type="http://schemas.openxmlformats.org/officeDocument/2006/relationships/slide" Target="/ppt/slides/slide23.xml"/><Relationship Id="rId8" Type="http://schemas.openxmlformats.org/officeDocument/2006/relationships/slide" Target="/ppt/slides/slide3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9.xml"/><Relationship Id="rId3" Type="http://schemas.openxmlformats.org/officeDocument/2006/relationships/slide" Target="/ppt/slides/slide58.xml"/><Relationship Id="rId4" Type="http://schemas.openxmlformats.org/officeDocument/2006/relationships/image" Target="../media/image30.jpg"/><Relationship Id="rId5" Type="http://schemas.openxmlformats.org/officeDocument/2006/relationships/hyperlink" Target="https://towardsdatascience.com/convolutional-neural-networks-explained-9cc5188c4939"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slide" Target="/ppt/slides/slide5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slide" Target="/ppt/slides/slide58.xml"/><Relationship Id="rId4" Type="http://schemas.openxmlformats.org/officeDocument/2006/relationships/image" Target="../media/image32.jpg"/><Relationship Id="rId5" Type="http://schemas.openxmlformats.org/officeDocument/2006/relationships/hyperlink" Target="https://towardsdatascience.com/convolutional-neural-networks-explained-9cc5188c4939"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slide" Target="/ppt/slides/slide58.xml"/></Relationships>
</file>

<file path=ppt/slides/_rels/slide63.xml.rels><?xml version="1.0" encoding="UTF-8" standalone="yes"?><Relationships xmlns="http://schemas.openxmlformats.org/package/2006/relationships"><Relationship Id="rId11" Type="http://schemas.openxmlformats.org/officeDocument/2006/relationships/hyperlink" Target="https://www.v7labs.com/blog/cross-entropy-loss-guide" TargetMode="External"/><Relationship Id="rId10" Type="http://schemas.openxmlformats.org/officeDocument/2006/relationships/hyperlink" Target="https://www.cloudfactory.com/image-annotation-guide" TargetMode="External"/><Relationship Id="rId13" Type="http://schemas.openxmlformats.org/officeDocument/2006/relationships/hyperlink" Target="https://www.geeksforgeeks.org/convolutional-neural-network-cnn-architectures/" TargetMode="External"/><Relationship Id="rId12" Type="http://schemas.openxmlformats.org/officeDocument/2006/relationships/hyperlink" Target="https://www.v7labs.com/blog/confusion-matrix-guide" TargetMode="External"/><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hyperlink" Target="https://www.geeksforgeeks.org/introduction-convolution-neural-network/" TargetMode="External"/><Relationship Id="rId4" Type="http://schemas.openxmlformats.org/officeDocument/2006/relationships/hyperlink" Target="https://www.aisafetybook.com/textbook/deep-learning/" TargetMode="External"/><Relationship Id="rId9" Type="http://schemas.openxmlformats.org/officeDocument/2006/relationships/hyperlink" Target="https://www.v7labs.com/blog/image-annotation-guide" TargetMode="External"/><Relationship Id="rId14" Type="http://schemas.openxmlformats.org/officeDocument/2006/relationships/hyperlink" Target="https://towardsdatascience.com/convolutional-neural-networks-explained-9cc5188c4939" TargetMode="External"/><Relationship Id="rId5" Type="http://schemas.openxmlformats.org/officeDocument/2006/relationships/hyperlink" Target="https://www.geeksforgeeks.org/deep-learning-tutorial/" TargetMode="External"/><Relationship Id="rId6" Type="http://schemas.openxmlformats.org/officeDocument/2006/relationships/hyperlink" Target="http://neuralnetworksanddeeplearning.com/" TargetMode="External"/><Relationship Id="rId7" Type="http://schemas.openxmlformats.org/officeDocument/2006/relationships/hyperlink" Target="https://www.saedsayad.com/artificial_neural_network_bkp.htm" TargetMode="External"/><Relationship Id="rId8" Type="http://schemas.openxmlformats.org/officeDocument/2006/relationships/hyperlink" Target="https://muneebsa.medium.com/deep-learning-101-lesson-18-image-data-in-machine-vision-d2e07afa1c36"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3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3" name="Shape 43"/>
        <p:cNvGrpSpPr/>
        <p:nvPr/>
      </p:nvGrpSpPr>
      <p:grpSpPr>
        <a:xfrm>
          <a:off x="0" y="0"/>
          <a:ext cx="0" cy="0"/>
          <a:chOff x="0" y="0"/>
          <a:chExt cx="0" cy="0"/>
        </a:xfrm>
      </p:grpSpPr>
      <p:pic>
        <p:nvPicPr>
          <p:cNvPr id="44" name="Google Shape;44;p1"/>
          <p:cNvPicPr preferRelativeResize="0"/>
          <p:nvPr/>
        </p:nvPicPr>
        <p:blipFill rotWithShape="1">
          <a:blip r:embed="rId3">
            <a:alphaModFix/>
          </a:blip>
          <a:srcRect b="0" l="0" r="0" t="0"/>
          <a:stretch/>
        </p:blipFill>
        <p:spPr>
          <a:xfrm>
            <a:off x="-53839" y="34125"/>
            <a:ext cx="5759622" cy="3239787"/>
          </a:xfrm>
          <a:prstGeom prst="rect">
            <a:avLst/>
          </a:prstGeom>
          <a:noFill/>
          <a:ln>
            <a:noFill/>
          </a:ln>
        </p:spPr>
      </p:pic>
      <p:sp>
        <p:nvSpPr>
          <p:cNvPr id="45" name="Google Shape;45;p1"/>
          <p:cNvSpPr txBox="1"/>
          <p:nvPr>
            <p:ph type="title"/>
          </p:nvPr>
        </p:nvSpPr>
        <p:spPr>
          <a:xfrm>
            <a:off x="733552" y="98425"/>
            <a:ext cx="2522220" cy="782955"/>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b="1" lang="en-US" sz="2450">
                <a:latin typeface="Gill Sans"/>
                <a:ea typeface="Gill Sans"/>
                <a:cs typeface="Gill Sans"/>
                <a:sym typeface="Gill Sans"/>
              </a:rPr>
              <a:t>Neural Networks.</a:t>
            </a:r>
            <a:endParaRPr sz="2450">
              <a:latin typeface="Gill Sans"/>
              <a:ea typeface="Gill Sans"/>
              <a:cs typeface="Gill Sans"/>
              <a:sym typeface="Gill Sans"/>
            </a:endParaRPr>
          </a:p>
          <a:p>
            <a:pPr indent="0" lvl="0" marL="271780" rtl="0" algn="l">
              <a:lnSpc>
                <a:spcPct val="100000"/>
              </a:lnSpc>
              <a:spcBef>
                <a:spcPts val="50"/>
              </a:spcBef>
              <a:spcAft>
                <a:spcPts val="0"/>
              </a:spcAft>
              <a:buNone/>
            </a:pPr>
            <a:r>
              <a:rPr b="1" lang="en-US" sz="2450">
                <a:latin typeface="Gill Sans"/>
                <a:ea typeface="Gill Sans"/>
                <a:cs typeface="Gill Sans"/>
                <a:sym typeface="Gill Sans"/>
              </a:rPr>
              <a:t>Deep Learning</a:t>
            </a:r>
            <a:endParaRPr sz="2450">
              <a:latin typeface="Gill Sans"/>
              <a:ea typeface="Gill Sans"/>
              <a:cs typeface="Gill Sans"/>
              <a:sym typeface="Gill Sans"/>
            </a:endParaRPr>
          </a:p>
        </p:txBody>
      </p:sp>
      <p:sp>
        <p:nvSpPr>
          <p:cNvPr id="46" name="Google Shape;46;p1"/>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78105" rtl="0" algn="l">
              <a:lnSpc>
                <a:spcPct val="112500"/>
              </a:lnSpc>
              <a:spcBef>
                <a:spcPts val="0"/>
              </a:spcBef>
              <a:spcAft>
                <a:spcPts val="0"/>
              </a:spcAft>
              <a:buNone/>
            </a:pPr>
            <a:fld id="{00000000-1234-1234-1234-123412341234}" type="slidenum">
              <a:rPr lang="en-US"/>
              <a:t>‹#›</a:t>
            </a:fld>
            <a:r>
              <a:rPr lang="en-US"/>
              <a:t> / 64</a:t>
            </a:r>
            <a:endParaRPr/>
          </a:p>
        </p:txBody>
      </p:sp>
      <p:sp>
        <p:nvSpPr>
          <p:cNvPr id="47" name="Google Shape;47;p1"/>
          <p:cNvSpPr txBox="1"/>
          <p:nvPr/>
        </p:nvSpPr>
        <p:spPr>
          <a:xfrm>
            <a:off x="1063752" y="1985453"/>
            <a:ext cx="2192020" cy="998855"/>
          </a:xfrm>
          <a:prstGeom prst="rect">
            <a:avLst/>
          </a:prstGeom>
          <a:noFill/>
          <a:ln>
            <a:noFill/>
          </a:ln>
        </p:spPr>
        <p:txBody>
          <a:bodyPr anchorCtr="0" anchor="t" bIns="0" lIns="0" spcFirstLastPara="1" rIns="0" wrap="square" tIns="11425">
            <a:spAutoFit/>
          </a:bodyPr>
          <a:lstStyle/>
          <a:p>
            <a:pPr indent="0" lvl="0" marL="0" rtl="0" algn="ctr">
              <a:lnSpc>
                <a:spcPct val="100000"/>
              </a:lnSpc>
              <a:spcBef>
                <a:spcPts val="0"/>
              </a:spcBef>
              <a:spcAft>
                <a:spcPts val="0"/>
              </a:spcAft>
              <a:buNone/>
            </a:pPr>
            <a:r>
              <a:rPr lang="en-US" sz="1100">
                <a:latin typeface="Gill Sans"/>
                <a:ea typeface="Gill Sans"/>
                <a:cs typeface="Gill Sans"/>
                <a:sym typeface="Gill Sans"/>
              </a:rPr>
              <a:t>Kristina Sutiene and Liepa Bikulciene</a:t>
            </a:r>
            <a:endParaRPr sz="1100">
              <a:latin typeface="Gill Sans"/>
              <a:ea typeface="Gill Sans"/>
              <a:cs typeface="Gill Sans"/>
              <a:sym typeface="Gill Sans"/>
            </a:endParaRPr>
          </a:p>
          <a:p>
            <a:pPr indent="0" lvl="0" marL="229234" marR="221615" rtl="0" algn="ctr">
              <a:lnSpc>
                <a:spcPct val="258000"/>
              </a:lnSpc>
              <a:spcBef>
                <a:spcPts val="315"/>
              </a:spcBef>
              <a:spcAft>
                <a:spcPts val="0"/>
              </a:spcAft>
              <a:buNone/>
            </a:pPr>
            <a:r>
              <a:rPr lang="en-US" sz="1000">
                <a:latin typeface="Gill Sans"/>
                <a:ea typeface="Gill Sans"/>
                <a:cs typeface="Gill Sans"/>
                <a:sym typeface="Gill Sans"/>
              </a:rPr>
              <a:t>Kaunas University of Technology Athens, Greece</a:t>
            </a:r>
            <a:endParaRPr sz="1000">
              <a:latin typeface="Gill Sans"/>
              <a:ea typeface="Gill Sans"/>
              <a:cs typeface="Gill Sans"/>
              <a:sym typeface="Gill Sans"/>
            </a:endParaRPr>
          </a:p>
          <a:p>
            <a:pPr indent="0" lvl="0" marL="635" rtl="0" algn="ctr">
              <a:lnSpc>
                <a:spcPct val="88000"/>
              </a:lnSpc>
              <a:spcBef>
                <a:spcPts val="0"/>
              </a:spcBef>
              <a:spcAft>
                <a:spcPts val="0"/>
              </a:spcAft>
              <a:buNone/>
            </a:pPr>
            <a:r>
              <a:rPr lang="en-US" sz="1000">
                <a:latin typeface="Gill Sans"/>
                <a:ea typeface="Gill Sans"/>
                <a:cs typeface="Gill Sans"/>
                <a:sym typeface="Gill Sans"/>
              </a:rPr>
              <a:t>Nov 18-22, 2024</a:t>
            </a:r>
            <a:endParaRPr sz="1000">
              <a:latin typeface="Gill Sans"/>
              <a:ea typeface="Gill Sans"/>
              <a:cs typeface="Gill Sans"/>
              <a:sym typeface="Gill Sans"/>
            </a:endParaRPr>
          </a:p>
        </p:txBody>
      </p:sp>
    </p:spTree>
  </p:cSld>
  <p:clrMapOvr>
    <a:masterClrMapping/>
  </p:clrMapOvr>
  <p:transition>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2"/>
          <p:cNvSpPr txBox="1"/>
          <p:nvPr>
            <p:ph type="title"/>
          </p:nvPr>
        </p:nvSpPr>
        <p:spPr>
          <a:xfrm>
            <a:off x="68986" y="236849"/>
            <a:ext cx="5439410" cy="288290"/>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a:t>Outline</a:t>
            </a:r>
            <a:endParaRPr/>
          </a:p>
        </p:txBody>
      </p:sp>
      <p:sp>
        <p:nvSpPr>
          <p:cNvPr id="53" name="Google Shape;53;p2"/>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78105" rtl="0" algn="l">
              <a:lnSpc>
                <a:spcPct val="112500"/>
              </a:lnSpc>
              <a:spcBef>
                <a:spcPts val="0"/>
              </a:spcBef>
              <a:spcAft>
                <a:spcPts val="0"/>
              </a:spcAft>
              <a:buNone/>
            </a:pPr>
            <a:fld id="{00000000-1234-1234-1234-123412341234}" type="slidenum">
              <a:rPr lang="en-US"/>
              <a:t>‹#›</a:t>
            </a:fld>
            <a:r>
              <a:rPr lang="en-US"/>
              <a:t> / 64</a:t>
            </a:r>
            <a:endParaRPr/>
          </a:p>
        </p:txBody>
      </p:sp>
      <p:sp>
        <p:nvSpPr>
          <p:cNvPr id="54" name="Google Shape;54;p2"/>
          <p:cNvSpPr txBox="1"/>
          <p:nvPr>
            <p:ph idx="1" type="body"/>
          </p:nvPr>
        </p:nvSpPr>
        <p:spPr>
          <a:xfrm>
            <a:off x="347294" y="599488"/>
            <a:ext cx="2422525" cy="2207260"/>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u="sng">
                <a:solidFill>
                  <a:srgbClr val="668E22"/>
                </a:solidFill>
                <a:hlinkClick action="ppaction://hlinksldjump" r:id="rId3">
                  <a:extLst>
                    <a:ext uri="{A12FA001-AC4F-418D-AE19-62706E023703}">
                      <ahyp:hlinkClr val="tx"/>
                    </a:ext>
                  </a:extLst>
                </a:hlinkClick>
              </a:rPr>
              <a:t>AI Taxonomy</a:t>
            </a:r>
            <a:endParaRPr/>
          </a:p>
          <a:p>
            <a:pPr indent="0" lvl="0" marL="12700" marR="1365885" rtl="0" algn="l">
              <a:lnSpc>
                <a:spcPct val="163800"/>
              </a:lnSpc>
              <a:spcBef>
                <a:spcPts val="0"/>
              </a:spcBef>
              <a:spcAft>
                <a:spcPts val="0"/>
              </a:spcAft>
              <a:buNone/>
            </a:pPr>
            <a:r>
              <a:rPr lang="en-US" u="sng">
                <a:solidFill>
                  <a:srgbClr val="668E22"/>
                </a:solidFill>
                <a:hlinkClick action="ppaction://hlinksldjump" r:id="rId4">
                  <a:extLst>
                    <a:ext uri="{A12FA001-AC4F-418D-AE19-62706E023703}">
                      <ahyp:hlinkClr val="tx"/>
                    </a:ext>
                  </a:extLst>
                </a:hlinkClick>
              </a:rPr>
              <a:t>Computer Vision</a:t>
            </a:r>
            <a:r>
              <a:rPr lang="en-US">
                <a:solidFill>
                  <a:srgbClr val="668E22"/>
                </a:solidFill>
              </a:rPr>
              <a:t> </a:t>
            </a:r>
            <a:r>
              <a:rPr lang="en-US" u="sng">
                <a:solidFill>
                  <a:srgbClr val="668E22"/>
                </a:solidFill>
                <a:hlinkClick action="ppaction://hlinksldjump" r:id="rId5">
                  <a:extLst>
                    <a:ext uri="{A12FA001-AC4F-418D-AE19-62706E023703}">
                      <ahyp:hlinkClr val="tx"/>
                    </a:ext>
                  </a:extLst>
                </a:hlinkClick>
              </a:rPr>
              <a:t>Deep Learning</a:t>
            </a:r>
            <a:endParaRPr/>
          </a:p>
          <a:p>
            <a:pPr indent="-223519" lvl="0" marL="235584" marR="5080" rtl="0" algn="l">
              <a:lnSpc>
                <a:spcPct val="100000"/>
              </a:lnSpc>
              <a:spcBef>
                <a:spcPts val="915"/>
              </a:spcBef>
              <a:spcAft>
                <a:spcPts val="0"/>
              </a:spcAft>
              <a:buNone/>
            </a:pPr>
            <a:r>
              <a:rPr lang="en-US" u="sng">
                <a:solidFill>
                  <a:srgbClr val="668E22"/>
                </a:solidFill>
                <a:hlinkClick action="ppaction://hlinksldjump" r:id="rId6">
                  <a:extLst>
                    <a:ext uri="{A12FA001-AC4F-418D-AE19-62706E023703}">
                      <ahyp:hlinkClr val="tx"/>
                    </a:ext>
                  </a:extLst>
                </a:hlinkClick>
              </a:rPr>
              <a:t>Deep Learning. Model Building Blocks</a:t>
            </a:r>
            <a:r>
              <a:rPr lang="en-US">
                <a:solidFill>
                  <a:srgbClr val="668E22"/>
                </a:solidFill>
              </a:rPr>
              <a:t> </a:t>
            </a:r>
            <a:r>
              <a:rPr lang="en-US" u="sng">
                <a:solidFill>
                  <a:srgbClr val="668E22"/>
                </a:solidFill>
                <a:hlinkClick action="ppaction://hlinksldjump" r:id="rId7">
                  <a:extLst>
                    <a:ext uri="{A12FA001-AC4F-418D-AE19-62706E023703}">
                      <ahyp:hlinkClr val="tx"/>
                    </a:ext>
                  </a:extLst>
                </a:hlinkClick>
              </a:rPr>
              <a:t>Image Data</a:t>
            </a:r>
            <a:endParaRPr/>
          </a:p>
          <a:p>
            <a:pPr indent="0" lvl="0" marL="235584" marR="616585" rtl="0" algn="l">
              <a:lnSpc>
                <a:spcPct val="100000"/>
              </a:lnSpc>
              <a:spcBef>
                <a:spcPts val="10"/>
              </a:spcBef>
              <a:spcAft>
                <a:spcPts val="0"/>
              </a:spcAft>
              <a:buNone/>
            </a:pPr>
            <a:r>
              <a:rPr lang="en-US" u="sng">
                <a:solidFill>
                  <a:srgbClr val="668E22"/>
                </a:solidFill>
                <a:hlinkClick action="ppaction://hlinksldjump" r:id="rId8">
                  <a:extLst>
                    <a:ext uri="{A12FA001-AC4F-418D-AE19-62706E023703}">
                      <ahyp:hlinkClr val="tx"/>
                    </a:ext>
                  </a:extLst>
                </a:hlinkClick>
              </a:rPr>
              <a:t>Artificial Neural Network</a:t>
            </a:r>
            <a:r>
              <a:rPr lang="en-US">
                <a:solidFill>
                  <a:srgbClr val="668E22"/>
                </a:solidFill>
              </a:rPr>
              <a:t> </a:t>
            </a:r>
            <a:r>
              <a:rPr lang="en-US" u="sng">
                <a:solidFill>
                  <a:srgbClr val="668E22"/>
                </a:solidFill>
                <a:hlinkClick action="ppaction://hlinksldjump" r:id="rId9">
                  <a:extLst>
                    <a:ext uri="{A12FA001-AC4F-418D-AE19-62706E023703}">
                      <ahyp:hlinkClr val="tx"/>
                    </a:ext>
                  </a:extLst>
                </a:hlinkClick>
              </a:rPr>
              <a:t>Key Activation Functions</a:t>
            </a:r>
            <a:r>
              <a:rPr lang="en-US">
                <a:solidFill>
                  <a:srgbClr val="668E22"/>
                </a:solidFill>
              </a:rPr>
              <a:t> </a:t>
            </a:r>
            <a:r>
              <a:rPr lang="en-US" u="sng">
                <a:solidFill>
                  <a:srgbClr val="668E22"/>
                </a:solidFill>
                <a:hlinkClick action="ppaction://hlinksldjump" r:id="rId10">
                  <a:extLst>
                    <a:ext uri="{A12FA001-AC4F-418D-AE19-62706E023703}">
                      <ahyp:hlinkClr val="tx"/>
                    </a:ext>
                  </a:extLst>
                </a:hlinkClick>
              </a:rPr>
              <a:t>Residual Connections</a:t>
            </a:r>
            <a:r>
              <a:rPr lang="en-US">
                <a:solidFill>
                  <a:srgbClr val="668E22"/>
                </a:solidFill>
              </a:rPr>
              <a:t> </a:t>
            </a:r>
            <a:r>
              <a:rPr lang="en-US" u="sng">
                <a:solidFill>
                  <a:srgbClr val="668E22"/>
                </a:solidFill>
                <a:hlinkClick action="ppaction://hlinksldjump" r:id="rId11">
                  <a:extLst>
                    <a:ext uri="{A12FA001-AC4F-418D-AE19-62706E023703}">
                      <ahyp:hlinkClr val="tx"/>
                    </a:ext>
                  </a:extLst>
                </a:hlinkClick>
              </a:rPr>
              <a:t>Convolution</a:t>
            </a:r>
            <a:endParaRPr/>
          </a:p>
          <a:p>
            <a:pPr indent="0" lvl="0" marL="235584" rtl="0" algn="l">
              <a:lnSpc>
                <a:spcPct val="100000"/>
              </a:lnSpc>
              <a:spcBef>
                <a:spcPts val="20"/>
              </a:spcBef>
              <a:spcAft>
                <a:spcPts val="0"/>
              </a:spcAft>
              <a:buNone/>
            </a:pPr>
            <a:r>
              <a:rPr lang="en-US" u="sng">
                <a:solidFill>
                  <a:srgbClr val="668E22"/>
                </a:solidFill>
                <a:hlinkClick action="ppaction://hlinksldjump" r:id="rId12">
                  <a:extLst>
                    <a:ext uri="{A12FA001-AC4F-418D-AE19-62706E023703}">
                      <ahyp:hlinkClr val="tx"/>
                    </a:ext>
                  </a:extLst>
                </a:hlinkClick>
              </a:rPr>
              <a:t>Many hidden layers</a:t>
            </a:r>
            <a:endParaRPr/>
          </a:p>
        </p:txBody>
      </p:sp>
    </p:spTree>
  </p:cSld>
  <p:clrMapOvr>
    <a:masterClrMapping/>
  </p:clrMapOvr>
  <p:transition>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3"/>
          <p:cNvSpPr txBox="1"/>
          <p:nvPr>
            <p:ph type="title"/>
          </p:nvPr>
        </p:nvSpPr>
        <p:spPr>
          <a:xfrm>
            <a:off x="68986" y="236849"/>
            <a:ext cx="5439410" cy="288290"/>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a:t>Table of Contents</a:t>
            </a:r>
            <a:endParaRPr/>
          </a:p>
        </p:txBody>
      </p:sp>
      <p:sp>
        <p:nvSpPr>
          <p:cNvPr id="60" name="Google Shape;60;p3"/>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78105" rtl="0" algn="l">
              <a:lnSpc>
                <a:spcPct val="112500"/>
              </a:lnSpc>
              <a:spcBef>
                <a:spcPts val="0"/>
              </a:spcBef>
              <a:spcAft>
                <a:spcPts val="0"/>
              </a:spcAft>
              <a:buNone/>
            </a:pPr>
            <a:fld id="{00000000-1234-1234-1234-123412341234}" type="slidenum">
              <a:rPr lang="en-US"/>
              <a:t>‹#›</a:t>
            </a:fld>
            <a:r>
              <a:rPr lang="en-US"/>
              <a:t> / 64</a:t>
            </a:r>
            <a:endParaRPr/>
          </a:p>
        </p:txBody>
      </p:sp>
      <p:sp>
        <p:nvSpPr>
          <p:cNvPr id="61" name="Google Shape;61;p3"/>
          <p:cNvSpPr txBox="1"/>
          <p:nvPr>
            <p:ph idx="1" type="body"/>
          </p:nvPr>
        </p:nvSpPr>
        <p:spPr>
          <a:xfrm>
            <a:off x="347294" y="599488"/>
            <a:ext cx="2422525" cy="2207260"/>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b="1" lang="en-US" u="sng">
                <a:solidFill>
                  <a:srgbClr val="668E22"/>
                </a:solidFill>
                <a:hlinkClick action="ppaction://hlinksldjump" r:id="rId3">
                  <a:extLst>
                    <a:ext uri="{A12FA001-AC4F-418D-AE19-62706E023703}">
                      <ahyp:hlinkClr val="tx"/>
                    </a:ext>
                  </a:extLst>
                </a:hlinkClick>
              </a:rPr>
              <a:t>AI Taxonomy</a:t>
            </a:r>
            <a:endParaRPr/>
          </a:p>
          <a:p>
            <a:pPr indent="0" lvl="0" marL="12700" marR="1365885" rtl="0" algn="l">
              <a:lnSpc>
                <a:spcPct val="163800"/>
              </a:lnSpc>
              <a:spcBef>
                <a:spcPts val="0"/>
              </a:spcBef>
              <a:spcAft>
                <a:spcPts val="0"/>
              </a:spcAft>
              <a:buNone/>
            </a:pPr>
            <a:r>
              <a:rPr lang="en-US" u="sng">
                <a:solidFill>
                  <a:srgbClr val="668E22"/>
                </a:solidFill>
                <a:hlinkClick action="ppaction://hlinksldjump" r:id="rId4">
                  <a:extLst>
                    <a:ext uri="{A12FA001-AC4F-418D-AE19-62706E023703}">
                      <ahyp:hlinkClr val="tx"/>
                    </a:ext>
                  </a:extLst>
                </a:hlinkClick>
              </a:rPr>
              <a:t>Computer Vision</a:t>
            </a:r>
            <a:r>
              <a:rPr lang="en-US" u="sng">
                <a:solidFill>
                  <a:srgbClr val="668E22"/>
                </a:solidFill>
              </a:rPr>
              <a:t> </a:t>
            </a:r>
            <a:r>
              <a:rPr lang="en-US" u="sng">
                <a:solidFill>
                  <a:srgbClr val="668E22"/>
                </a:solidFill>
                <a:hlinkClick action="ppaction://hlinksldjump" r:id="rId5">
                  <a:extLst>
                    <a:ext uri="{A12FA001-AC4F-418D-AE19-62706E023703}">
                      <ahyp:hlinkClr val="tx"/>
                    </a:ext>
                  </a:extLst>
                </a:hlinkClick>
              </a:rPr>
              <a:t>Deep Learning</a:t>
            </a:r>
            <a:endParaRPr/>
          </a:p>
          <a:p>
            <a:pPr indent="-223519" lvl="0" marL="235584" marR="5080" rtl="0" algn="l">
              <a:lnSpc>
                <a:spcPct val="100000"/>
              </a:lnSpc>
              <a:spcBef>
                <a:spcPts val="915"/>
              </a:spcBef>
              <a:spcAft>
                <a:spcPts val="0"/>
              </a:spcAft>
              <a:buNone/>
            </a:pPr>
            <a:r>
              <a:rPr lang="en-US" u="sng">
                <a:solidFill>
                  <a:srgbClr val="668E22"/>
                </a:solidFill>
                <a:hlinkClick action="ppaction://hlinksldjump" r:id="rId6">
                  <a:extLst>
                    <a:ext uri="{A12FA001-AC4F-418D-AE19-62706E023703}">
                      <ahyp:hlinkClr val="tx"/>
                    </a:ext>
                  </a:extLst>
                </a:hlinkClick>
              </a:rPr>
              <a:t>Deep Learning. Model Building Blocks</a:t>
            </a:r>
            <a:r>
              <a:rPr lang="en-US" u="sng">
                <a:solidFill>
                  <a:srgbClr val="668E22"/>
                </a:solidFill>
              </a:rPr>
              <a:t> </a:t>
            </a:r>
            <a:r>
              <a:rPr lang="en-US" u="sng">
                <a:solidFill>
                  <a:srgbClr val="668E22"/>
                </a:solidFill>
                <a:hlinkClick action="ppaction://hlinksldjump" r:id="rId7">
                  <a:extLst>
                    <a:ext uri="{A12FA001-AC4F-418D-AE19-62706E023703}">
                      <ahyp:hlinkClr val="tx"/>
                    </a:ext>
                  </a:extLst>
                </a:hlinkClick>
              </a:rPr>
              <a:t>Image Data</a:t>
            </a:r>
            <a:endParaRPr/>
          </a:p>
          <a:p>
            <a:pPr indent="0" lvl="0" marL="235584" marR="616585" rtl="0" algn="l">
              <a:lnSpc>
                <a:spcPct val="100000"/>
              </a:lnSpc>
              <a:spcBef>
                <a:spcPts val="10"/>
              </a:spcBef>
              <a:spcAft>
                <a:spcPts val="0"/>
              </a:spcAft>
              <a:buNone/>
            </a:pPr>
            <a:r>
              <a:rPr lang="en-US" u="sng">
                <a:solidFill>
                  <a:srgbClr val="668E22"/>
                </a:solidFill>
                <a:hlinkClick action="ppaction://hlinksldjump" r:id="rId8">
                  <a:extLst>
                    <a:ext uri="{A12FA001-AC4F-418D-AE19-62706E023703}">
                      <ahyp:hlinkClr val="tx"/>
                    </a:ext>
                  </a:extLst>
                </a:hlinkClick>
              </a:rPr>
              <a:t>Artificial Neural Network</a:t>
            </a:r>
            <a:r>
              <a:rPr lang="en-US" u="sng">
                <a:solidFill>
                  <a:srgbClr val="668E22"/>
                </a:solidFill>
              </a:rPr>
              <a:t> </a:t>
            </a:r>
            <a:r>
              <a:rPr lang="en-US" u="sng">
                <a:solidFill>
                  <a:srgbClr val="668E22"/>
                </a:solidFill>
                <a:hlinkClick action="ppaction://hlinksldjump" r:id="rId9">
                  <a:extLst>
                    <a:ext uri="{A12FA001-AC4F-418D-AE19-62706E023703}">
                      <ahyp:hlinkClr val="tx"/>
                    </a:ext>
                  </a:extLst>
                </a:hlinkClick>
              </a:rPr>
              <a:t>Key Activation Functions</a:t>
            </a:r>
            <a:r>
              <a:rPr lang="en-US" u="sng">
                <a:solidFill>
                  <a:srgbClr val="668E22"/>
                </a:solidFill>
              </a:rPr>
              <a:t> </a:t>
            </a:r>
            <a:r>
              <a:rPr lang="en-US" u="sng">
                <a:solidFill>
                  <a:srgbClr val="668E22"/>
                </a:solidFill>
                <a:hlinkClick action="ppaction://hlinksldjump" r:id="rId10">
                  <a:extLst>
                    <a:ext uri="{A12FA001-AC4F-418D-AE19-62706E023703}">
                      <ahyp:hlinkClr val="tx"/>
                    </a:ext>
                  </a:extLst>
                </a:hlinkClick>
              </a:rPr>
              <a:t>Residual Connections</a:t>
            </a:r>
            <a:r>
              <a:rPr lang="en-US" u="sng">
                <a:solidFill>
                  <a:srgbClr val="668E22"/>
                </a:solidFill>
              </a:rPr>
              <a:t> </a:t>
            </a:r>
            <a:r>
              <a:rPr lang="en-US" u="sng">
                <a:solidFill>
                  <a:srgbClr val="668E22"/>
                </a:solidFill>
                <a:hlinkClick action="ppaction://hlinksldjump" r:id="rId11">
                  <a:extLst>
                    <a:ext uri="{A12FA001-AC4F-418D-AE19-62706E023703}">
                      <ahyp:hlinkClr val="tx"/>
                    </a:ext>
                  </a:extLst>
                </a:hlinkClick>
              </a:rPr>
              <a:t>Convolution</a:t>
            </a:r>
            <a:endParaRPr/>
          </a:p>
          <a:p>
            <a:pPr indent="0" lvl="0" marL="235584" rtl="0" algn="l">
              <a:lnSpc>
                <a:spcPct val="100000"/>
              </a:lnSpc>
              <a:spcBef>
                <a:spcPts val="20"/>
              </a:spcBef>
              <a:spcAft>
                <a:spcPts val="0"/>
              </a:spcAft>
              <a:buNone/>
            </a:pPr>
            <a:r>
              <a:rPr lang="en-US" u="sng">
                <a:solidFill>
                  <a:srgbClr val="668E22"/>
                </a:solidFill>
                <a:hlinkClick action="ppaction://hlinksldjump" r:id="rId12">
                  <a:extLst>
                    <a:ext uri="{A12FA001-AC4F-418D-AE19-62706E023703}">
                      <ahyp:hlinkClr val="tx"/>
                    </a:ext>
                  </a:extLst>
                </a:hlinkClick>
              </a:rPr>
              <a:t>Many hidden layers</a:t>
            </a:r>
            <a:endParaRPr/>
          </a:p>
        </p:txBody>
      </p:sp>
    </p:spTree>
  </p:cSld>
  <p:clrMapOvr>
    <a:masterClrMapping/>
  </p:clrMapOvr>
  <p:transition>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4"/>
          <p:cNvSpPr txBox="1"/>
          <p:nvPr/>
        </p:nvSpPr>
        <p:spPr>
          <a:xfrm>
            <a:off x="68986" y="236849"/>
            <a:ext cx="11722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sz="1700" u="sng">
                <a:solidFill>
                  <a:srgbClr val="668E22"/>
                </a:solidFill>
                <a:latin typeface="Arial Narrow"/>
                <a:ea typeface="Arial Narrow"/>
                <a:cs typeface="Arial Narrow"/>
                <a:sym typeface="Arial Narrow"/>
                <a:hlinkClick action="ppaction://hlinksldjump" r:id="rId3">
                  <a:extLst>
                    <a:ext uri="{A12FA001-AC4F-418D-AE19-62706E023703}">
                      <ahyp:hlinkClr val="tx"/>
                    </a:ext>
                  </a:extLst>
                </a:hlinkClick>
              </a:rPr>
              <a:t>AI Taxonomy</a:t>
            </a:r>
            <a:endParaRPr sz="1700">
              <a:solidFill>
                <a:srgbClr val="668E22"/>
              </a:solidFill>
              <a:latin typeface="Arial Narrow"/>
              <a:ea typeface="Arial Narrow"/>
              <a:cs typeface="Arial Narrow"/>
              <a:sym typeface="Arial Narrow"/>
            </a:endParaRPr>
          </a:p>
        </p:txBody>
      </p:sp>
      <p:grpSp>
        <p:nvGrpSpPr>
          <p:cNvPr id="67" name="Google Shape;67;p4"/>
          <p:cNvGrpSpPr/>
          <p:nvPr/>
        </p:nvGrpSpPr>
        <p:grpSpPr>
          <a:xfrm>
            <a:off x="359994" y="485999"/>
            <a:ext cx="3929770" cy="2526237"/>
            <a:chOff x="359994" y="485999"/>
            <a:chExt cx="3929770" cy="2526237"/>
          </a:xfrm>
        </p:grpSpPr>
        <p:pic>
          <p:nvPicPr>
            <p:cNvPr id="68" name="Google Shape;68;p4"/>
            <p:cNvPicPr preferRelativeResize="0"/>
            <p:nvPr/>
          </p:nvPicPr>
          <p:blipFill rotWithShape="1">
            <a:blip r:embed="rId4">
              <a:alphaModFix/>
            </a:blip>
            <a:srcRect b="0" l="0" r="0" t="0"/>
            <a:stretch/>
          </p:blipFill>
          <p:spPr>
            <a:xfrm>
              <a:off x="1265707" y="485999"/>
              <a:ext cx="3024057" cy="2511048"/>
            </a:xfrm>
            <a:prstGeom prst="rect">
              <a:avLst/>
            </a:prstGeom>
            <a:noFill/>
            <a:ln>
              <a:noFill/>
            </a:ln>
          </p:spPr>
        </p:pic>
        <p:sp>
          <p:nvSpPr>
            <p:cNvPr id="69" name="Google Shape;69;p4"/>
            <p:cNvSpPr/>
            <p:nvPr/>
          </p:nvSpPr>
          <p:spPr>
            <a:xfrm>
              <a:off x="359994" y="301223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70" name="Google Shape;70;p4"/>
          <p:cNvSpPr txBox="1"/>
          <p:nvPr/>
        </p:nvSpPr>
        <p:spPr>
          <a:xfrm>
            <a:off x="575043" y="3084245"/>
            <a:ext cx="4317365" cy="89768"/>
          </a:xfrm>
          <a:prstGeom prst="rect">
            <a:avLst/>
          </a:prstGeom>
          <a:noFill/>
          <a:ln>
            <a:noFill/>
          </a:ln>
        </p:spPr>
        <p:txBody>
          <a:bodyPr anchorCtr="0" anchor="t" bIns="0" lIns="0" spcFirstLastPara="1" rIns="0" wrap="square" tIns="0">
            <a:spAutoFit/>
          </a:bodyPr>
          <a:lstStyle/>
          <a:p>
            <a:pPr indent="0" lvl="0" marL="12700" rtl="0" algn="l">
              <a:lnSpc>
                <a:spcPct val="111666"/>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https://medium.com/@jainpalak9509/breakdown-simplify-ai-ml-nlp-deep-learning-computer-vision-c76cd982f1e4</a:t>
            </a:r>
            <a:endParaRPr sz="600">
              <a:solidFill>
                <a:srgbClr val="668E22"/>
              </a:solidFill>
              <a:latin typeface="Cambria"/>
              <a:ea typeface="Cambria"/>
              <a:cs typeface="Cambria"/>
              <a:sym typeface="Cambria"/>
            </a:endParaRPr>
          </a:p>
        </p:txBody>
      </p:sp>
      <p:sp>
        <p:nvSpPr>
          <p:cNvPr id="71" name="Google Shape;71;p4"/>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78105"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5"/>
          <p:cNvSpPr txBox="1"/>
          <p:nvPr/>
        </p:nvSpPr>
        <p:spPr>
          <a:xfrm>
            <a:off x="68986" y="236849"/>
            <a:ext cx="11722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sz="1700" u="sng">
                <a:solidFill>
                  <a:srgbClr val="668E22"/>
                </a:solidFill>
                <a:latin typeface="Arial Narrow"/>
                <a:ea typeface="Arial Narrow"/>
                <a:cs typeface="Arial Narrow"/>
                <a:sym typeface="Arial Narrow"/>
                <a:hlinkClick action="ppaction://hlinksldjump" r:id="rId3">
                  <a:extLst>
                    <a:ext uri="{A12FA001-AC4F-418D-AE19-62706E023703}">
                      <ahyp:hlinkClr val="tx"/>
                    </a:ext>
                  </a:extLst>
                </a:hlinkClick>
              </a:rPr>
              <a:t>AI Taxonomy</a:t>
            </a:r>
            <a:endParaRPr sz="1700">
              <a:solidFill>
                <a:srgbClr val="668E22"/>
              </a:solidFill>
              <a:latin typeface="Arial Narrow"/>
              <a:ea typeface="Arial Narrow"/>
              <a:cs typeface="Arial Narrow"/>
              <a:sym typeface="Arial Narrow"/>
            </a:endParaRPr>
          </a:p>
        </p:txBody>
      </p:sp>
      <p:pic>
        <p:nvPicPr>
          <p:cNvPr id="77" name="Google Shape;77;p5"/>
          <p:cNvPicPr preferRelativeResize="0"/>
          <p:nvPr/>
        </p:nvPicPr>
        <p:blipFill rotWithShape="1">
          <a:blip r:embed="rId4">
            <a:alphaModFix/>
          </a:blip>
          <a:srcRect b="0" l="0" r="0" t="0"/>
          <a:stretch/>
        </p:blipFill>
        <p:spPr>
          <a:xfrm>
            <a:off x="1542503" y="633968"/>
            <a:ext cx="2520006" cy="2108240"/>
          </a:xfrm>
          <a:prstGeom prst="rect">
            <a:avLst/>
          </a:prstGeom>
          <a:noFill/>
          <a:ln>
            <a:noFill/>
          </a:ln>
        </p:spPr>
      </p:pic>
      <p:sp>
        <p:nvSpPr>
          <p:cNvPr id="78" name="Google Shape;78;p5"/>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79" name="Google Shape;79;p5"/>
          <p:cNvSpPr txBox="1"/>
          <p:nvPr/>
        </p:nvSpPr>
        <p:spPr>
          <a:xfrm>
            <a:off x="575043" y="3013405"/>
            <a:ext cx="3094990" cy="89768"/>
          </a:xfrm>
          <a:prstGeom prst="rect">
            <a:avLst/>
          </a:prstGeom>
          <a:noFill/>
          <a:ln>
            <a:noFill/>
          </a:ln>
        </p:spPr>
        <p:txBody>
          <a:bodyPr anchorCtr="0" anchor="t" bIns="0" lIns="0" spcFirstLastPara="1" rIns="0" wrap="square" tIns="0">
            <a:spAutoFit/>
          </a:bodyPr>
          <a:lstStyle/>
          <a:p>
            <a:pPr indent="0" lvl="0" marL="12700" rtl="0" algn="l">
              <a:lnSpc>
                <a:spcPct val="111666"/>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https://www.gptechblog.com/5-diagrams-to-help-you-understand-generative-ai/</a:t>
            </a:r>
            <a:endParaRPr sz="600">
              <a:solidFill>
                <a:srgbClr val="668E22"/>
              </a:solidFill>
              <a:latin typeface="Cambria"/>
              <a:ea typeface="Cambria"/>
              <a:cs typeface="Cambria"/>
              <a:sym typeface="Cambria"/>
            </a:endParaRPr>
          </a:p>
        </p:txBody>
      </p:sp>
      <p:sp>
        <p:nvSpPr>
          <p:cNvPr id="80" name="Google Shape;80;p5"/>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78105"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6"/>
          <p:cNvSpPr txBox="1"/>
          <p:nvPr/>
        </p:nvSpPr>
        <p:spPr>
          <a:xfrm>
            <a:off x="68986" y="236849"/>
            <a:ext cx="11722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sz="1700" u="sng">
                <a:solidFill>
                  <a:srgbClr val="668E22"/>
                </a:solidFill>
                <a:latin typeface="Arial Narrow"/>
                <a:ea typeface="Arial Narrow"/>
                <a:cs typeface="Arial Narrow"/>
                <a:sym typeface="Arial Narrow"/>
                <a:hlinkClick action="ppaction://hlinksldjump" r:id="rId3">
                  <a:extLst>
                    <a:ext uri="{A12FA001-AC4F-418D-AE19-62706E023703}">
                      <ahyp:hlinkClr val="tx"/>
                    </a:ext>
                  </a:extLst>
                </a:hlinkClick>
              </a:rPr>
              <a:t>AI Taxonomy</a:t>
            </a:r>
            <a:endParaRPr sz="1700">
              <a:solidFill>
                <a:srgbClr val="668E22"/>
              </a:solidFill>
              <a:latin typeface="Arial Narrow"/>
              <a:ea typeface="Arial Narrow"/>
              <a:cs typeface="Arial Narrow"/>
              <a:sym typeface="Arial Narrow"/>
            </a:endParaRPr>
          </a:p>
        </p:txBody>
      </p:sp>
      <p:pic>
        <p:nvPicPr>
          <p:cNvPr id="86" name="Google Shape;86;p6"/>
          <p:cNvPicPr preferRelativeResize="0"/>
          <p:nvPr/>
        </p:nvPicPr>
        <p:blipFill rotWithShape="1">
          <a:blip r:embed="rId4">
            <a:alphaModFix/>
          </a:blip>
          <a:srcRect b="0" l="0" r="0" t="0"/>
          <a:stretch/>
        </p:blipFill>
        <p:spPr>
          <a:xfrm>
            <a:off x="1383032" y="624922"/>
            <a:ext cx="3024025" cy="2074973"/>
          </a:xfrm>
          <a:prstGeom prst="rect">
            <a:avLst/>
          </a:prstGeom>
          <a:noFill/>
          <a:ln>
            <a:noFill/>
          </a:ln>
        </p:spPr>
      </p:pic>
      <p:sp>
        <p:nvSpPr>
          <p:cNvPr id="87" name="Google Shape;87;p6"/>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88" name="Google Shape;88;p6"/>
          <p:cNvSpPr txBox="1"/>
          <p:nvPr/>
        </p:nvSpPr>
        <p:spPr>
          <a:xfrm>
            <a:off x="575043" y="3013405"/>
            <a:ext cx="3094990" cy="89768"/>
          </a:xfrm>
          <a:prstGeom prst="rect">
            <a:avLst/>
          </a:prstGeom>
          <a:noFill/>
          <a:ln>
            <a:noFill/>
          </a:ln>
        </p:spPr>
        <p:txBody>
          <a:bodyPr anchorCtr="0" anchor="t" bIns="0" lIns="0" spcFirstLastPara="1" rIns="0" wrap="square" tIns="0">
            <a:spAutoFit/>
          </a:bodyPr>
          <a:lstStyle/>
          <a:p>
            <a:pPr indent="0" lvl="0" marL="12700" rtl="0" algn="l">
              <a:lnSpc>
                <a:spcPct val="111666"/>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https://www.gptechblog.com/5-diagrams-to-help-you-understand-generative-ai/</a:t>
            </a:r>
            <a:endParaRPr sz="600">
              <a:solidFill>
                <a:srgbClr val="668E22"/>
              </a:solidFill>
              <a:latin typeface="Cambria"/>
              <a:ea typeface="Cambria"/>
              <a:cs typeface="Cambria"/>
              <a:sym typeface="Cambria"/>
            </a:endParaRPr>
          </a:p>
        </p:txBody>
      </p:sp>
      <p:sp>
        <p:nvSpPr>
          <p:cNvPr id="89" name="Google Shape;89;p6"/>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78105"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7"/>
          <p:cNvSpPr txBox="1"/>
          <p:nvPr>
            <p:ph type="title"/>
          </p:nvPr>
        </p:nvSpPr>
        <p:spPr>
          <a:xfrm>
            <a:off x="68986" y="236849"/>
            <a:ext cx="5439410" cy="288290"/>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a:t>Table of Contents</a:t>
            </a:r>
            <a:endParaRPr/>
          </a:p>
        </p:txBody>
      </p:sp>
      <p:sp>
        <p:nvSpPr>
          <p:cNvPr id="95" name="Google Shape;95;p7"/>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78105" rtl="0" algn="l">
              <a:lnSpc>
                <a:spcPct val="112500"/>
              </a:lnSpc>
              <a:spcBef>
                <a:spcPts val="0"/>
              </a:spcBef>
              <a:spcAft>
                <a:spcPts val="0"/>
              </a:spcAft>
              <a:buNone/>
            </a:pPr>
            <a:fld id="{00000000-1234-1234-1234-123412341234}" type="slidenum">
              <a:rPr lang="en-US"/>
              <a:t>‹#›</a:t>
            </a:fld>
            <a:r>
              <a:rPr lang="en-US"/>
              <a:t> / 64</a:t>
            </a:r>
            <a:endParaRPr/>
          </a:p>
        </p:txBody>
      </p:sp>
      <p:sp>
        <p:nvSpPr>
          <p:cNvPr id="96" name="Google Shape;96;p7"/>
          <p:cNvSpPr txBox="1"/>
          <p:nvPr>
            <p:ph idx="1" type="body"/>
          </p:nvPr>
        </p:nvSpPr>
        <p:spPr>
          <a:xfrm>
            <a:off x="347294" y="599488"/>
            <a:ext cx="2688006" cy="2210605"/>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u="sng">
                <a:solidFill>
                  <a:srgbClr val="668E22"/>
                </a:solidFill>
                <a:hlinkClick action="ppaction://hlinksldjump" r:id="rId3">
                  <a:extLst>
                    <a:ext uri="{A12FA001-AC4F-418D-AE19-62706E023703}">
                      <ahyp:hlinkClr val="tx"/>
                    </a:ext>
                  </a:extLst>
                </a:hlinkClick>
              </a:rPr>
              <a:t>AI Taxonomy</a:t>
            </a:r>
            <a:endParaRPr/>
          </a:p>
          <a:p>
            <a:pPr indent="0" lvl="0" marL="12700" marR="1365885" rtl="0" algn="l">
              <a:lnSpc>
                <a:spcPct val="163800"/>
              </a:lnSpc>
              <a:spcBef>
                <a:spcPts val="0"/>
              </a:spcBef>
              <a:spcAft>
                <a:spcPts val="0"/>
              </a:spcAft>
              <a:buNone/>
            </a:pPr>
            <a:r>
              <a:rPr b="1" lang="en-US" u="sng">
                <a:solidFill>
                  <a:srgbClr val="668E22"/>
                </a:solidFill>
                <a:hlinkClick action="ppaction://hlinksldjump" r:id="rId4">
                  <a:extLst>
                    <a:ext uri="{A12FA001-AC4F-418D-AE19-62706E023703}">
                      <ahyp:hlinkClr val="tx"/>
                    </a:ext>
                  </a:extLst>
                </a:hlinkClick>
              </a:rPr>
              <a:t>Computer Vision</a:t>
            </a:r>
            <a:r>
              <a:rPr b="1" lang="en-US">
                <a:solidFill>
                  <a:srgbClr val="668E22"/>
                </a:solidFill>
              </a:rPr>
              <a:t> </a:t>
            </a:r>
            <a:endParaRPr b="1">
              <a:solidFill>
                <a:srgbClr val="668E22"/>
              </a:solidFill>
            </a:endParaRPr>
          </a:p>
          <a:p>
            <a:pPr indent="0" lvl="0" marL="12700" marR="1365885" rtl="0" algn="l">
              <a:lnSpc>
                <a:spcPct val="163800"/>
              </a:lnSpc>
              <a:spcBef>
                <a:spcPts val="0"/>
              </a:spcBef>
              <a:spcAft>
                <a:spcPts val="0"/>
              </a:spcAft>
              <a:buNone/>
            </a:pPr>
            <a:r>
              <a:rPr lang="en-US" u="sng">
                <a:solidFill>
                  <a:srgbClr val="668E22"/>
                </a:solidFill>
                <a:hlinkClick action="ppaction://hlinksldjump" r:id="rId5">
                  <a:extLst>
                    <a:ext uri="{A12FA001-AC4F-418D-AE19-62706E023703}">
                      <ahyp:hlinkClr val="tx"/>
                    </a:ext>
                  </a:extLst>
                </a:hlinkClick>
              </a:rPr>
              <a:t>Deep Learning</a:t>
            </a:r>
            <a:endParaRPr/>
          </a:p>
          <a:p>
            <a:pPr indent="-223519" lvl="0" marL="235584" marR="5080" rtl="0" algn="l">
              <a:lnSpc>
                <a:spcPct val="100000"/>
              </a:lnSpc>
              <a:spcBef>
                <a:spcPts val="915"/>
              </a:spcBef>
              <a:spcAft>
                <a:spcPts val="0"/>
              </a:spcAft>
              <a:buNone/>
            </a:pPr>
            <a:r>
              <a:rPr lang="en-US" u="sng">
                <a:solidFill>
                  <a:srgbClr val="668E22"/>
                </a:solidFill>
                <a:hlinkClick action="ppaction://hlinksldjump" r:id="rId6">
                  <a:extLst>
                    <a:ext uri="{A12FA001-AC4F-418D-AE19-62706E023703}">
                      <ahyp:hlinkClr val="tx"/>
                    </a:ext>
                  </a:extLst>
                </a:hlinkClick>
              </a:rPr>
              <a:t>Deep Learning. Model Building Blocks</a:t>
            </a:r>
            <a:r>
              <a:rPr lang="en-US">
                <a:solidFill>
                  <a:srgbClr val="668E22"/>
                </a:solidFill>
              </a:rPr>
              <a:t> </a:t>
            </a:r>
            <a:r>
              <a:rPr lang="en-US" u="sng">
                <a:solidFill>
                  <a:srgbClr val="668E22"/>
                </a:solidFill>
                <a:hlinkClick action="ppaction://hlinksldjump" r:id="rId7">
                  <a:extLst>
                    <a:ext uri="{A12FA001-AC4F-418D-AE19-62706E023703}">
                      <ahyp:hlinkClr val="tx"/>
                    </a:ext>
                  </a:extLst>
                </a:hlinkClick>
              </a:rPr>
              <a:t>Image Data</a:t>
            </a:r>
            <a:endParaRPr/>
          </a:p>
          <a:p>
            <a:pPr indent="0" lvl="0" marL="235584" marR="616585" rtl="0" algn="l">
              <a:lnSpc>
                <a:spcPct val="100000"/>
              </a:lnSpc>
              <a:spcBef>
                <a:spcPts val="10"/>
              </a:spcBef>
              <a:spcAft>
                <a:spcPts val="0"/>
              </a:spcAft>
              <a:buNone/>
            </a:pPr>
            <a:r>
              <a:rPr lang="en-US" u="sng">
                <a:solidFill>
                  <a:srgbClr val="668E22"/>
                </a:solidFill>
                <a:hlinkClick action="ppaction://hlinksldjump" r:id="rId8">
                  <a:extLst>
                    <a:ext uri="{A12FA001-AC4F-418D-AE19-62706E023703}">
                      <ahyp:hlinkClr val="tx"/>
                    </a:ext>
                  </a:extLst>
                </a:hlinkClick>
              </a:rPr>
              <a:t>Artificial Neural Network</a:t>
            </a:r>
            <a:r>
              <a:rPr lang="en-US">
                <a:solidFill>
                  <a:srgbClr val="668E22"/>
                </a:solidFill>
              </a:rPr>
              <a:t> </a:t>
            </a:r>
            <a:r>
              <a:rPr lang="en-US" u="sng">
                <a:solidFill>
                  <a:srgbClr val="668E22"/>
                </a:solidFill>
                <a:hlinkClick action="ppaction://hlinksldjump" r:id="rId9">
                  <a:extLst>
                    <a:ext uri="{A12FA001-AC4F-418D-AE19-62706E023703}">
                      <ahyp:hlinkClr val="tx"/>
                    </a:ext>
                  </a:extLst>
                </a:hlinkClick>
              </a:rPr>
              <a:t>Key Activation Functions</a:t>
            </a:r>
            <a:r>
              <a:rPr lang="en-US">
                <a:solidFill>
                  <a:srgbClr val="668E22"/>
                </a:solidFill>
              </a:rPr>
              <a:t> </a:t>
            </a:r>
            <a:r>
              <a:rPr lang="en-US" u="sng">
                <a:solidFill>
                  <a:srgbClr val="668E22"/>
                </a:solidFill>
                <a:hlinkClick action="ppaction://hlinksldjump" r:id="rId10">
                  <a:extLst>
                    <a:ext uri="{A12FA001-AC4F-418D-AE19-62706E023703}">
                      <ahyp:hlinkClr val="tx"/>
                    </a:ext>
                  </a:extLst>
                </a:hlinkClick>
              </a:rPr>
              <a:t>Residual Connections</a:t>
            </a:r>
            <a:r>
              <a:rPr lang="en-US">
                <a:solidFill>
                  <a:srgbClr val="668E22"/>
                </a:solidFill>
              </a:rPr>
              <a:t> </a:t>
            </a:r>
            <a:r>
              <a:rPr lang="en-US" u="sng">
                <a:solidFill>
                  <a:srgbClr val="668E22"/>
                </a:solidFill>
                <a:hlinkClick action="ppaction://hlinksldjump" r:id="rId11">
                  <a:extLst>
                    <a:ext uri="{A12FA001-AC4F-418D-AE19-62706E023703}">
                      <ahyp:hlinkClr val="tx"/>
                    </a:ext>
                  </a:extLst>
                </a:hlinkClick>
              </a:rPr>
              <a:t>Convolution</a:t>
            </a:r>
            <a:endParaRPr/>
          </a:p>
          <a:p>
            <a:pPr indent="0" lvl="0" marL="235584" rtl="0" algn="l">
              <a:lnSpc>
                <a:spcPct val="100000"/>
              </a:lnSpc>
              <a:spcBef>
                <a:spcPts val="20"/>
              </a:spcBef>
              <a:spcAft>
                <a:spcPts val="0"/>
              </a:spcAft>
              <a:buNone/>
            </a:pPr>
            <a:r>
              <a:rPr lang="en-US" u="sng">
                <a:solidFill>
                  <a:srgbClr val="668E22"/>
                </a:solidFill>
                <a:hlinkClick action="ppaction://hlinksldjump" r:id="rId12">
                  <a:extLst>
                    <a:ext uri="{A12FA001-AC4F-418D-AE19-62706E023703}">
                      <ahyp:hlinkClr val="tx"/>
                    </a:ext>
                  </a:extLst>
                </a:hlinkClick>
              </a:rPr>
              <a:t>Many hidden layers</a:t>
            </a:r>
            <a:endParaRPr/>
          </a:p>
        </p:txBody>
      </p:sp>
    </p:spTree>
  </p:cSld>
  <p:clrMapOvr>
    <a:masterClrMapping/>
  </p:clrMapOvr>
  <p:transition>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8"/>
          <p:cNvSpPr txBox="1"/>
          <p:nvPr/>
        </p:nvSpPr>
        <p:spPr>
          <a:xfrm>
            <a:off x="68986" y="236849"/>
            <a:ext cx="1459865"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sz="1700" u="sng">
                <a:solidFill>
                  <a:srgbClr val="668E22"/>
                </a:solidFill>
                <a:latin typeface="Arial Narrow"/>
                <a:ea typeface="Arial Narrow"/>
                <a:cs typeface="Arial Narrow"/>
                <a:sym typeface="Arial Narrow"/>
                <a:hlinkClick action="ppaction://hlinksldjump" r:id="rId3">
                  <a:extLst>
                    <a:ext uri="{A12FA001-AC4F-418D-AE19-62706E023703}">
                      <ahyp:hlinkClr val="tx"/>
                    </a:ext>
                  </a:extLst>
                </a:hlinkClick>
              </a:rPr>
              <a:t>Computer Vision</a:t>
            </a:r>
            <a:endParaRPr sz="1700">
              <a:solidFill>
                <a:srgbClr val="668E22"/>
              </a:solidFill>
              <a:latin typeface="Arial Narrow"/>
              <a:ea typeface="Arial Narrow"/>
              <a:cs typeface="Arial Narrow"/>
              <a:sym typeface="Arial Narrow"/>
            </a:endParaRPr>
          </a:p>
        </p:txBody>
      </p:sp>
      <p:pic>
        <p:nvPicPr>
          <p:cNvPr id="102" name="Google Shape;102;p8"/>
          <p:cNvPicPr preferRelativeResize="0"/>
          <p:nvPr/>
        </p:nvPicPr>
        <p:blipFill rotWithShape="1">
          <a:blip r:embed="rId4">
            <a:alphaModFix/>
          </a:blip>
          <a:srcRect b="0" l="0" r="0" t="0"/>
          <a:stretch/>
        </p:blipFill>
        <p:spPr>
          <a:xfrm>
            <a:off x="1139736" y="596930"/>
            <a:ext cx="3276119" cy="2200828"/>
          </a:xfrm>
          <a:prstGeom prst="rect">
            <a:avLst/>
          </a:prstGeom>
          <a:noFill/>
          <a:ln>
            <a:noFill/>
          </a:ln>
        </p:spPr>
      </p:pic>
      <p:sp>
        <p:nvSpPr>
          <p:cNvPr id="103" name="Google Shape;103;p8"/>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04" name="Google Shape;104;p8"/>
          <p:cNvSpPr txBox="1"/>
          <p:nvPr/>
        </p:nvSpPr>
        <p:spPr>
          <a:xfrm>
            <a:off x="575043" y="2994487"/>
            <a:ext cx="1530350" cy="104516"/>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https://www.n-ix.com/computer-vision/</a:t>
            </a:r>
            <a:endParaRPr sz="600">
              <a:solidFill>
                <a:srgbClr val="668E22"/>
              </a:solidFill>
              <a:latin typeface="Cambria"/>
              <a:ea typeface="Cambria"/>
              <a:cs typeface="Cambria"/>
              <a:sym typeface="Cambria"/>
            </a:endParaRPr>
          </a:p>
        </p:txBody>
      </p:sp>
      <p:sp>
        <p:nvSpPr>
          <p:cNvPr id="105" name="Google Shape;105;p8"/>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78105"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9"/>
          <p:cNvSpPr txBox="1"/>
          <p:nvPr>
            <p:ph type="title"/>
          </p:nvPr>
        </p:nvSpPr>
        <p:spPr>
          <a:xfrm>
            <a:off x="68986" y="236849"/>
            <a:ext cx="5344795" cy="838835"/>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Computer Vision.</a:t>
            </a:r>
            <a:r>
              <a:rPr lang="en-US"/>
              <a:t>  Types</a:t>
            </a:r>
            <a:endParaRPr/>
          </a:p>
          <a:p>
            <a:pPr indent="0" lvl="0" marL="290830" marR="5080" rtl="0" algn="l">
              <a:lnSpc>
                <a:spcPct val="100000"/>
              </a:lnSpc>
              <a:spcBef>
                <a:spcPts val="10"/>
              </a:spcBef>
              <a:spcAft>
                <a:spcPts val="0"/>
              </a:spcAft>
              <a:buNone/>
            </a:pPr>
            <a:r>
              <a:rPr lang="en-US" sz="1200">
                <a:solidFill>
                  <a:srgbClr val="FF6600"/>
                </a:solidFill>
                <a:latin typeface="Tahoma"/>
                <a:ea typeface="Tahoma"/>
                <a:cs typeface="Tahoma"/>
                <a:sym typeface="Tahoma"/>
              </a:rPr>
              <a:t>Image segmentation </a:t>
            </a:r>
            <a:r>
              <a:rPr lang="en-US" sz="1200">
                <a:solidFill>
                  <a:srgbClr val="000000"/>
                </a:solidFill>
                <a:latin typeface="Tahoma"/>
                <a:ea typeface="Tahoma"/>
                <a:cs typeface="Tahoma"/>
                <a:sym typeface="Tahoma"/>
              </a:rPr>
              <a:t>divides an image into multiple segments, or regions, to make it easier to analyze and interpret. This technique assigns a label to each pixel in the image, delineating exact boundaries of objects or regions of interest.</a:t>
            </a:r>
            <a:endParaRPr sz="1200">
              <a:latin typeface="Tahoma"/>
              <a:ea typeface="Tahoma"/>
              <a:cs typeface="Tahoma"/>
              <a:sym typeface="Tahoma"/>
            </a:endParaRPr>
          </a:p>
        </p:txBody>
      </p:sp>
      <p:pic>
        <p:nvPicPr>
          <p:cNvPr id="111" name="Google Shape;111;p9"/>
          <p:cNvPicPr preferRelativeResize="0"/>
          <p:nvPr/>
        </p:nvPicPr>
        <p:blipFill rotWithShape="1">
          <a:blip r:embed="rId4">
            <a:alphaModFix/>
          </a:blip>
          <a:srcRect b="0" l="0" r="0" t="0"/>
          <a:stretch/>
        </p:blipFill>
        <p:spPr>
          <a:xfrm>
            <a:off x="1769745" y="1200890"/>
            <a:ext cx="2015943" cy="1347821"/>
          </a:xfrm>
          <a:prstGeom prst="rect">
            <a:avLst/>
          </a:prstGeom>
          <a:noFill/>
          <a:ln>
            <a:noFill/>
          </a:ln>
        </p:spPr>
      </p:pic>
      <p:sp>
        <p:nvSpPr>
          <p:cNvPr id="112" name="Google Shape;112;p9"/>
          <p:cNvSpPr txBox="1"/>
          <p:nvPr/>
        </p:nvSpPr>
        <p:spPr>
          <a:xfrm>
            <a:off x="347294" y="2694175"/>
            <a:ext cx="4707890" cy="207645"/>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1200">
                <a:latin typeface="Tahoma"/>
                <a:ea typeface="Tahoma"/>
                <a:cs typeface="Tahoma"/>
                <a:sym typeface="Tahoma"/>
              </a:rPr>
              <a:t>Common Models: U-Net and Mask R-CNN are popular models in this field.</a:t>
            </a:r>
            <a:endParaRPr sz="1200">
              <a:latin typeface="Tahoma"/>
              <a:ea typeface="Tahoma"/>
              <a:cs typeface="Tahoma"/>
              <a:sym typeface="Tahoma"/>
            </a:endParaRPr>
          </a:p>
        </p:txBody>
      </p:sp>
      <p:sp>
        <p:nvSpPr>
          <p:cNvPr id="113" name="Google Shape;113;p9"/>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14" name="Google Shape;114;p9"/>
          <p:cNvSpPr txBox="1"/>
          <p:nvPr/>
        </p:nvSpPr>
        <p:spPr>
          <a:xfrm>
            <a:off x="575043" y="3013405"/>
            <a:ext cx="3001645" cy="89768"/>
          </a:xfrm>
          <a:prstGeom prst="rect">
            <a:avLst/>
          </a:prstGeom>
          <a:noFill/>
          <a:ln>
            <a:noFill/>
          </a:ln>
        </p:spPr>
        <p:txBody>
          <a:bodyPr anchorCtr="0" anchor="t" bIns="0" lIns="0" spcFirstLastPara="1" rIns="0" wrap="square" tIns="0">
            <a:spAutoFit/>
          </a:bodyPr>
          <a:lstStyle/>
          <a:p>
            <a:pPr indent="0" lvl="0" marL="12700" rtl="0" algn="l">
              <a:lnSpc>
                <a:spcPct val="111666"/>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https://deeplobe.ai/image-segmentation-the-most-interesting-applications/</a:t>
            </a:r>
            <a:endParaRPr sz="600">
              <a:solidFill>
                <a:srgbClr val="668E22"/>
              </a:solidFill>
              <a:latin typeface="Cambria"/>
              <a:ea typeface="Cambria"/>
              <a:cs typeface="Cambria"/>
              <a:sym typeface="Cambria"/>
            </a:endParaRPr>
          </a:p>
        </p:txBody>
      </p:sp>
      <p:sp>
        <p:nvSpPr>
          <p:cNvPr id="115" name="Google Shape;115;p9"/>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78105"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0"/>
          <p:cNvSpPr txBox="1"/>
          <p:nvPr>
            <p:ph type="title"/>
          </p:nvPr>
        </p:nvSpPr>
        <p:spPr>
          <a:xfrm>
            <a:off x="68986" y="208837"/>
            <a:ext cx="5060950" cy="1068070"/>
          </a:xfrm>
          <a:prstGeom prst="rect">
            <a:avLst/>
          </a:prstGeom>
          <a:noFill/>
          <a:ln>
            <a:noFill/>
          </a:ln>
        </p:spPr>
        <p:txBody>
          <a:bodyPr anchorCtr="0" anchor="t" bIns="0" lIns="0" spcFirstLastPara="1" rIns="0" wrap="square" tIns="4317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Computer Vision.</a:t>
            </a:r>
            <a:r>
              <a:rPr lang="en-US"/>
              <a:t>  Types</a:t>
            </a:r>
            <a:endParaRPr/>
          </a:p>
          <a:p>
            <a:pPr indent="0" lvl="0" marL="290830" marR="5080" rtl="0" algn="l">
              <a:lnSpc>
                <a:spcPct val="100000"/>
              </a:lnSpc>
              <a:spcBef>
                <a:spcPts val="155"/>
              </a:spcBef>
              <a:spcAft>
                <a:spcPts val="0"/>
              </a:spcAft>
              <a:buNone/>
            </a:pPr>
            <a:r>
              <a:rPr lang="en-US" sz="1200">
                <a:solidFill>
                  <a:srgbClr val="FF6600"/>
                </a:solidFill>
                <a:latin typeface="Tahoma"/>
                <a:ea typeface="Tahoma"/>
                <a:cs typeface="Tahoma"/>
                <a:sym typeface="Tahoma"/>
              </a:rPr>
              <a:t>Image classification </a:t>
            </a:r>
            <a:r>
              <a:rPr lang="en-US" sz="1200">
                <a:solidFill>
                  <a:srgbClr val="000000"/>
                </a:solidFill>
                <a:latin typeface="Tahoma"/>
                <a:ea typeface="Tahoma"/>
                <a:cs typeface="Tahoma"/>
                <a:sym typeface="Tahoma"/>
              </a:rPr>
              <a:t>is a computer vision task focused on identifying what category or class an object belongs to in an image by assigning a single label from a set of predefined categories (e.g., ”cat,” ”dog,” ”car”) to the entire image or a detected region of interest.</a:t>
            </a:r>
            <a:endParaRPr sz="1200">
              <a:latin typeface="Tahoma"/>
              <a:ea typeface="Tahoma"/>
              <a:cs typeface="Tahoma"/>
              <a:sym typeface="Tahoma"/>
            </a:endParaRPr>
          </a:p>
        </p:txBody>
      </p:sp>
      <p:pic>
        <p:nvPicPr>
          <p:cNvPr id="121" name="Google Shape;121;p10"/>
          <p:cNvPicPr preferRelativeResize="0"/>
          <p:nvPr/>
        </p:nvPicPr>
        <p:blipFill rotWithShape="1">
          <a:blip r:embed="rId4">
            <a:alphaModFix/>
          </a:blip>
          <a:srcRect b="0" l="0" r="0" t="0"/>
          <a:stretch/>
        </p:blipFill>
        <p:spPr>
          <a:xfrm>
            <a:off x="1643735" y="1402281"/>
            <a:ext cx="2267938" cy="847510"/>
          </a:xfrm>
          <a:prstGeom prst="rect">
            <a:avLst/>
          </a:prstGeom>
          <a:noFill/>
          <a:ln>
            <a:noFill/>
          </a:ln>
        </p:spPr>
      </p:pic>
      <p:sp>
        <p:nvSpPr>
          <p:cNvPr id="122" name="Google Shape;122;p10"/>
          <p:cNvSpPr txBox="1"/>
          <p:nvPr/>
        </p:nvSpPr>
        <p:spPr>
          <a:xfrm>
            <a:off x="347294" y="2395255"/>
            <a:ext cx="4838700" cy="391160"/>
          </a:xfrm>
          <a:prstGeom prst="rect">
            <a:avLst/>
          </a:prstGeom>
          <a:noFill/>
          <a:ln>
            <a:noFill/>
          </a:ln>
        </p:spPr>
        <p:txBody>
          <a:bodyPr anchorCtr="0" anchor="t" bIns="0" lIns="0" spcFirstLastPara="1" rIns="0" wrap="square" tIns="12050">
            <a:spAutoFit/>
          </a:bodyPr>
          <a:lstStyle/>
          <a:p>
            <a:pPr indent="0" lvl="0" marL="12700" marR="5080" rtl="0" algn="l">
              <a:lnSpc>
                <a:spcPct val="100000"/>
              </a:lnSpc>
              <a:spcBef>
                <a:spcPts val="0"/>
              </a:spcBef>
              <a:spcAft>
                <a:spcPts val="0"/>
              </a:spcAft>
              <a:buNone/>
            </a:pPr>
            <a:r>
              <a:rPr lang="en-US" sz="1200">
                <a:latin typeface="Tahoma"/>
                <a:ea typeface="Tahoma"/>
                <a:cs typeface="Tahoma"/>
                <a:sym typeface="Tahoma"/>
              </a:rPr>
              <a:t>Common Models: Convolutional Neural Networks (CNNs) like AlexNet, VGG, and ResNet because they excel at learning spatial hierarchies of features.</a:t>
            </a:r>
            <a:endParaRPr sz="1200">
              <a:latin typeface="Tahoma"/>
              <a:ea typeface="Tahoma"/>
              <a:cs typeface="Tahoma"/>
              <a:sym typeface="Tahoma"/>
            </a:endParaRPr>
          </a:p>
        </p:txBody>
      </p:sp>
      <p:sp>
        <p:nvSpPr>
          <p:cNvPr id="123" name="Google Shape;123;p10"/>
          <p:cNvSpPr/>
          <p:nvPr/>
        </p:nvSpPr>
        <p:spPr>
          <a:xfrm>
            <a:off x="359994" y="285282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24" name="Google Shape;124;p10"/>
          <p:cNvSpPr txBox="1"/>
          <p:nvPr/>
        </p:nvSpPr>
        <p:spPr>
          <a:xfrm>
            <a:off x="575043" y="2905917"/>
            <a:ext cx="1275715" cy="104516"/>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https://towardsdatascience.com/</a:t>
            </a:r>
            <a:endParaRPr sz="600">
              <a:solidFill>
                <a:srgbClr val="668E22"/>
              </a:solidFill>
              <a:latin typeface="Cambria"/>
              <a:ea typeface="Cambria"/>
              <a:cs typeface="Cambria"/>
              <a:sym typeface="Cambria"/>
            </a:endParaRPr>
          </a:p>
        </p:txBody>
      </p:sp>
      <p:sp>
        <p:nvSpPr>
          <p:cNvPr id="125" name="Google Shape;125;p10"/>
          <p:cNvSpPr txBox="1"/>
          <p:nvPr/>
        </p:nvSpPr>
        <p:spPr>
          <a:xfrm>
            <a:off x="347294" y="3013405"/>
            <a:ext cx="4066540" cy="89768"/>
          </a:xfrm>
          <a:prstGeom prst="rect">
            <a:avLst/>
          </a:prstGeom>
          <a:noFill/>
          <a:ln>
            <a:noFill/>
          </a:ln>
        </p:spPr>
        <p:txBody>
          <a:bodyPr anchorCtr="0" anchor="t" bIns="0" lIns="0" spcFirstLastPara="1" rIns="0" wrap="square" tIns="0">
            <a:spAutoFit/>
          </a:bodyPr>
          <a:lstStyle/>
          <a:p>
            <a:pPr indent="0" lvl="0" marL="12700" rtl="0" algn="l">
              <a:lnSpc>
                <a:spcPct val="111666"/>
              </a:lnSpc>
              <a:spcBef>
                <a:spcPts val="0"/>
              </a:spcBef>
              <a:spcAft>
                <a:spcPts val="0"/>
              </a:spcAft>
              <a:buNone/>
            </a:pPr>
            <a:r>
              <a:rPr lang="en-US" sz="600" u="sng">
                <a:solidFill>
                  <a:srgbClr val="668E22"/>
                </a:solidFill>
                <a:latin typeface="Cambria"/>
                <a:ea typeface="Cambria"/>
                <a:cs typeface="Cambria"/>
                <a:sym typeface="Cambria"/>
                <a:hlinkClick r:id="rId6">
                  <a:extLst>
                    <a:ext uri="{A12FA001-AC4F-418D-AE19-62706E023703}">
                      <ahyp:hlinkClr val="tx"/>
                    </a:ext>
                  </a:extLst>
                </a:hlinkClick>
              </a:rPr>
              <a:t>10-papers-you-should-read-to-understand-image-classification-in-the-deep-learning-era-4b9d792f45a7</a:t>
            </a:r>
            <a:endParaRPr sz="600">
              <a:solidFill>
                <a:srgbClr val="668E22"/>
              </a:solidFill>
              <a:latin typeface="Cambria"/>
              <a:ea typeface="Cambria"/>
              <a:cs typeface="Cambria"/>
              <a:sym typeface="Cambria"/>
            </a:endParaRPr>
          </a:p>
        </p:txBody>
      </p:sp>
      <p:sp>
        <p:nvSpPr>
          <p:cNvPr id="126" name="Google Shape;126;p10"/>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1"/>
          <p:cNvSpPr txBox="1"/>
          <p:nvPr>
            <p:ph type="title"/>
          </p:nvPr>
        </p:nvSpPr>
        <p:spPr>
          <a:xfrm>
            <a:off x="63500" y="174441"/>
            <a:ext cx="2106295"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Computer Vision.</a:t>
            </a:r>
            <a:r>
              <a:rPr lang="en-US"/>
              <a:t>  Types</a:t>
            </a:r>
            <a:endParaRPr/>
          </a:p>
        </p:txBody>
      </p:sp>
      <p:sp>
        <p:nvSpPr>
          <p:cNvPr id="132" name="Google Shape;132;p11"/>
          <p:cNvSpPr txBox="1"/>
          <p:nvPr/>
        </p:nvSpPr>
        <p:spPr>
          <a:xfrm>
            <a:off x="334594" y="441678"/>
            <a:ext cx="4987290" cy="1016000"/>
          </a:xfrm>
          <a:prstGeom prst="rect">
            <a:avLst/>
          </a:prstGeom>
          <a:noFill/>
          <a:ln>
            <a:noFill/>
          </a:ln>
        </p:spPr>
        <p:txBody>
          <a:bodyPr anchorCtr="0" anchor="t" bIns="0" lIns="0" spcFirstLastPara="1" rIns="0" wrap="square" tIns="12050">
            <a:spAutoFit/>
          </a:bodyPr>
          <a:lstStyle/>
          <a:p>
            <a:pPr indent="0" lvl="0" marL="25400" marR="17780" rtl="0" algn="l">
              <a:lnSpc>
                <a:spcPct val="100000"/>
              </a:lnSpc>
              <a:spcBef>
                <a:spcPts val="0"/>
              </a:spcBef>
              <a:spcAft>
                <a:spcPts val="0"/>
              </a:spcAft>
              <a:buNone/>
            </a:pPr>
            <a:r>
              <a:rPr lang="en-US" sz="1200">
                <a:solidFill>
                  <a:srgbClr val="FF6600"/>
                </a:solidFill>
                <a:latin typeface="Tahoma"/>
                <a:ea typeface="Tahoma"/>
                <a:cs typeface="Tahoma"/>
                <a:sym typeface="Tahoma"/>
              </a:rPr>
              <a:t>Object detection </a:t>
            </a:r>
            <a:r>
              <a:rPr lang="en-US" sz="1200">
                <a:latin typeface="Tahoma"/>
                <a:ea typeface="Tahoma"/>
                <a:cs typeface="Tahoma"/>
                <a:sym typeface="Tahoma"/>
              </a:rPr>
              <a:t>identifies multiple objects within the same image, labels them, and determines their positions by marking them with bounding boxes.</a:t>
            </a:r>
            <a:endParaRPr sz="1200">
              <a:latin typeface="Tahoma"/>
              <a:ea typeface="Tahoma"/>
              <a:cs typeface="Tahoma"/>
              <a:sym typeface="Tahoma"/>
            </a:endParaRPr>
          </a:p>
          <a:p>
            <a:pPr indent="-190500" lvl="0" marL="320675" rtl="0" algn="l">
              <a:lnSpc>
                <a:spcPct val="100000"/>
              </a:lnSpc>
              <a:spcBef>
                <a:spcPts val="300"/>
              </a:spcBef>
              <a:spcAft>
                <a:spcPts val="0"/>
              </a:spcAft>
              <a:buClr>
                <a:srgbClr val="668E22"/>
              </a:buClr>
              <a:buSzPts val="1200"/>
              <a:buFont typeface="Lucida Sans"/>
              <a:buChar char="►"/>
            </a:pPr>
            <a:r>
              <a:rPr lang="en-US" sz="1200">
                <a:latin typeface="Tahoma"/>
                <a:ea typeface="Tahoma"/>
                <a:cs typeface="Tahoma"/>
                <a:sym typeface="Tahoma"/>
              </a:rPr>
              <a:t>Classification: Identifying and labeling objects within the image</a:t>
            </a:r>
            <a:endParaRPr sz="1200">
              <a:latin typeface="Tahoma"/>
              <a:ea typeface="Tahoma"/>
              <a:cs typeface="Tahoma"/>
              <a:sym typeface="Tahoma"/>
            </a:endParaRPr>
          </a:p>
          <a:p>
            <a:pPr indent="-190500" lvl="0" marL="320040" marR="252729" rtl="0" algn="l">
              <a:lnSpc>
                <a:spcPct val="100000"/>
              </a:lnSpc>
              <a:spcBef>
                <a:spcPts val="295"/>
              </a:spcBef>
              <a:spcAft>
                <a:spcPts val="0"/>
              </a:spcAft>
              <a:buClr>
                <a:srgbClr val="668E22"/>
              </a:buClr>
              <a:buSzPts val="1200"/>
              <a:buFont typeface="Lucida Sans"/>
              <a:buChar char="►"/>
            </a:pPr>
            <a:r>
              <a:rPr lang="en-US" sz="1200">
                <a:latin typeface="Tahoma"/>
                <a:ea typeface="Tahoma"/>
                <a:cs typeface="Tahoma"/>
                <a:sym typeface="Tahoma"/>
              </a:rPr>
              <a:t>Localization: Specifying the exact locations of each object, typically by 	drawing bounding boxes around them.</a:t>
            </a:r>
            <a:endParaRPr sz="1200">
              <a:latin typeface="Tahoma"/>
              <a:ea typeface="Tahoma"/>
              <a:cs typeface="Tahoma"/>
              <a:sym typeface="Tahoma"/>
            </a:endParaRPr>
          </a:p>
        </p:txBody>
      </p:sp>
      <p:pic>
        <p:nvPicPr>
          <p:cNvPr id="133" name="Google Shape;133;p11"/>
          <p:cNvPicPr preferRelativeResize="0"/>
          <p:nvPr/>
        </p:nvPicPr>
        <p:blipFill rotWithShape="1">
          <a:blip r:embed="rId4">
            <a:alphaModFix/>
          </a:blip>
          <a:srcRect b="0" l="0" r="0" t="0"/>
          <a:stretch/>
        </p:blipFill>
        <p:spPr>
          <a:xfrm>
            <a:off x="2021713" y="1617647"/>
            <a:ext cx="1511991" cy="829909"/>
          </a:xfrm>
          <a:prstGeom prst="rect">
            <a:avLst/>
          </a:prstGeom>
          <a:noFill/>
          <a:ln>
            <a:noFill/>
          </a:ln>
        </p:spPr>
      </p:pic>
      <p:sp>
        <p:nvSpPr>
          <p:cNvPr id="134" name="Google Shape;134;p11"/>
          <p:cNvSpPr txBox="1"/>
          <p:nvPr/>
        </p:nvSpPr>
        <p:spPr>
          <a:xfrm>
            <a:off x="347294" y="2590873"/>
            <a:ext cx="4939665" cy="391160"/>
          </a:xfrm>
          <a:prstGeom prst="rect">
            <a:avLst/>
          </a:prstGeom>
          <a:noFill/>
          <a:ln>
            <a:noFill/>
          </a:ln>
        </p:spPr>
        <p:txBody>
          <a:bodyPr anchorCtr="0" anchor="t" bIns="0" lIns="0" spcFirstLastPara="1" rIns="0" wrap="square" tIns="12050">
            <a:spAutoFit/>
          </a:bodyPr>
          <a:lstStyle/>
          <a:p>
            <a:pPr indent="0" lvl="0" marL="12700" marR="5080" rtl="0" algn="l">
              <a:lnSpc>
                <a:spcPct val="100000"/>
              </a:lnSpc>
              <a:spcBef>
                <a:spcPts val="0"/>
              </a:spcBef>
              <a:spcAft>
                <a:spcPts val="0"/>
              </a:spcAft>
              <a:buNone/>
            </a:pPr>
            <a:r>
              <a:rPr lang="en-US" sz="1200">
                <a:latin typeface="Tahoma"/>
                <a:ea typeface="Tahoma"/>
                <a:cs typeface="Tahoma"/>
                <a:sym typeface="Tahoma"/>
              </a:rPr>
              <a:t>Deep learning models such as YOLO (You Only Look Once), SSD (Single Shot </a:t>
            </a:r>
            <a:r>
              <a:rPr lang="en-US" sz="1200" u="sng">
                <a:latin typeface="Tahoma"/>
                <a:ea typeface="Tahoma"/>
                <a:cs typeface="Tahoma"/>
                <a:sym typeface="Tahoma"/>
              </a:rPr>
              <a:t>MultiBox Detector), and Faster </a:t>
            </a:r>
            <a:r>
              <a:rPr lang="en-US" sz="1200">
                <a:latin typeface="Tahoma"/>
                <a:ea typeface="Tahoma"/>
                <a:cs typeface="Tahoma"/>
                <a:sym typeface="Tahoma"/>
              </a:rPr>
              <a:t>R-CNN are used for their speed and accuracy.</a:t>
            </a:r>
            <a:endParaRPr sz="1200">
              <a:latin typeface="Tahoma"/>
              <a:ea typeface="Tahoma"/>
              <a:cs typeface="Tahoma"/>
              <a:sym typeface="Tahoma"/>
            </a:endParaRPr>
          </a:p>
        </p:txBody>
      </p:sp>
      <p:sp>
        <p:nvSpPr>
          <p:cNvPr id="135" name="Google Shape;135;p11"/>
          <p:cNvSpPr txBox="1"/>
          <p:nvPr/>
        </p:nvSpPr>
        <p:spPr>
          <a:xfrm>
            <a:off x="575043" y="3013405"/>
            <a:ext cx="3001645" cy="89768"/>
          </a:xfrm>
          <a:prstGeom prst="rect">
            <a:avLst/>
          </a:prstGeom>
          <a:noFill/>
          <a:ln>
            <a:noFill/>
          </a:ln>
        </p:spPr>
        <p:txBody>
          <a:bodyPr anchorCtr="0" anchor="t" bIns="0" lIns="0" spcFirstLastPara="1" rIns="0" wrap="square" tIns="0">
            <a:spAutoFit/>
          </a:bodyPr>
          <a:lstStyle/>
          <a:p>
            <a:pPr indent="0" lvl="0" marL="12700" rtl="0" algn="l">
              <a:lnSpc>
                <a:spcPct val="111666"/>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https://deeplobe.ai/exploring-object-detection-applications-and-benefits/</a:t>
            </a:r>
            <a:endParaRPr sz="600">
              <a:solidFill>
                <a:srgbClr val="668E22"/>
              </a:solidFill>
              <a:latin typeface="Cambria"/>
              <a:ea typeface="Cambria"/>
              <a:cs typeface="Cambria"/>
              <a:sym typeface="Cambria"/>
            </a:endParaRPr>
          </a:p>
        </p:txBody>
      </p:sp>
      <p:sp>
        <p:nvSpPr>
          <p:cNvPr id="136" name="Google Shape;136;p11"/>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2"/>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Computer Vision.</a:t>
            </a:r>
            <a:r>
              <a:rPr lang="en-US"/>
              <a:t>  Types</a:t>
            </a:r>
            <a:endParaRPr/>
          </a:p>
        </p:txBody>
      </p:sp>
      <p:sp>
        <p:nvSpPr>
          <p:cNvPr id="142" name="Google Shape;142;p12"/>
          <p:cNvSpPr txBox="1"/>
          <p:nvPr/>
        </p:nvSpPr>
        <p:spPr>
          <a:xfrm>
            <a:off x="347294" y="570443"/>
            <a:ext cx="5022850" cy="758190"/>
          </a:xfrm>
          <a:prstGeom prst="rect">
            <a:avLst/>
          </a:prstGeom>
          <a:noFill/>
          <a:ln>
            <a:noFill/>
          </a:ln>
        </p:spPr>
        <p:txBody>
          <a:bodyPr anchorCtr="0" anchor="t" bIns="0" lIns="0" spcFirstLastPara="1" rIns="0" wrap="square" tIns="12050">
            <a:spAutoFit/>
          </a:bodyPr>
          <a:lstStyle/>
          <a:p>
            <a:pPr indent="0" lvl="0" marL="12700" marR="5080" rtl="0" algn="l">
              <a:lnSpc>
                <a:spcPct val="100000"/>
              </a:lnSpc>
              <a:spcBef>
                <a:spcPts val="0"/>
              </a:spcBef>
              <a:spcAft>
                <a:spcPts val="0"/>
              </a:spcAft>
              <a:buNone/>
            </a:pPr>
            <a:r>
              <a:rPr lang="en-US" sz="1200">
                <a:solidFill>
                  <a:srgbClr val="FF6600"/>
                </a:solidFill>
                <a:latin typeface="Tahoma"/>
                <a:ea typeface="Tahoma"/>
                <a:cs typeface="Tahoma"/>
                <a:sym typeface="Tahoma"/>
              </a:rPr>
              <a:t>Facial recognition </a:t>
            </a:r>
            <a:r>
              <a:rPr lang="en-US" sz="1200">
                <a:latin typeface="Tahoma"/>
                <a:ea typeface="Tahoma"/>
                <a:cs typeface="Tahoma"/>
                <a:sym typeface="Tahoma"/>
              </a:rPr>
              <a:t>used to identify or verify a person by analyzing and comparing patterns in facial features from an image or video: locating the presence of a face; feature extraction (eye distance, nose shape, etc); matching these features against a database of stored facial images to find the best match.</a:t>
            </a:r>
            <a:endParaRPr sz="1200">
              <a:latin typeface="Tahoma"/>
              <a:ea typeface="Tahoma"/>
              <a:cs typeface="Tahoma"/>
              <a:sym typeface="Tahoma"/>
            </a:endParaRPr>
          </a:p>
        </p:txBody>
      </p:sp>
      <p:pic>
        <p:nvPicPr>
          <p:cNvPr id="143" name="Google Shape;143;p12"/>
          <p:cNvPicPr preferRelativeResize="0"/>
          <p:nvPr/>
        </p:nvPicPr>
        <p:blipFill rotWithShape="1">
          <a:blip r:embed="rId4">
            <a:alphaModFix/>
          </a:blip>
          <a:srcRect b="0" l="0" r="0" t="0"/>
          <a:stretch/>
        </p:blipFill>
        <p:spPr>
          <a:xfrm>
            <a:off x="2021713" y="1454049"/>
            <a:ext cx="1512014" cy="990116"/>
          </a:xfrm>
          <a:prstGeom prst="rect">
            <a:avLst/>
          </a:prstGeom>
          <a:noFill/>
          <a:ln>
            <a:noFill/>
          </a:ln>
        </p:spPr>
      </p:pic>
      <p:sp>
        <p:nvSpPr>
          <p:cNvPr id="144" name="Google Shape;144;p12"/>
          <p:cNvSpPr txBox="1"/>
          <p:nvPr/>
        </p:nvSpPr>
        <p:spPr>
          <a:xfrm>
            <a:off x="347294" y="2589616"/>
            <a:ext cx="4678045" cy="207645"/>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1200">
                <a:latin typeface="Tahoma"/>
                <a:ea typeface="Tahoma"/>
                <a:cs typeface="Tahoma"/>
                <a:sym typeface="Tahoma"/>
              </a:rPr>
              <a:t>CNN architectures like FaceNet or VGGFace are trained to recognize faces.</a:t>
            </a:r>
            <a:endParaRPr sz="1200">
              <a:latin typeface="Tahoma"/>
              <a:ea typeface="Tahoma"/>
              <a:cs typeface="Tahoma"/>
              <a:sym typeface="Tahoma"/>
            </a:endParaRPr>
          </a:p>
        </p:txBody>
      </p:sp>
      <p:sp>
        <p:nvSpPr>
          <p:cNvPr id="145" name="Google Shape;145;p12"/>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46" name="Google Shape;146;p12"/>
          <p:cNvSpPr txBox="1"/>
          <p:nvPr/>
        </p:nvSpPr>
        <p:spPr>
          <a:xfrm>
            <a:off x="575043" y="2994487"/>
            <a:ext cx="2579370" cy="104516"/>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https://www.starlinkindia.com/blog/biometrics-face-recognition/</a:t>
            </a:r>
            <a:endParaRPr sz="600">
              <a:solidFill>
                <a:srgbClr val="668E22"/>
              </a:solidFill>
              <a:latin typeface="Cambria"/>
              <a:ea typeface="Cambria"/>
              <a:cs typeface="Cambria"/>
              <a:sym typeface="Cambria"/>
            </a:endParaRPr>
          </a:p>
        </p:txBody>
      </p:sp>
      <p:sp>
        <p:nvSpPr>
          <p:cNvPr id="147" name="Google Shape;147;p12"/>
          <p:cNvSpPr txBox="1"/>
          <p:nvPr/>
        </p:nvSpPr>
        <p:spPr>
          <a:xfrm>
            <a:off x="5438089" y="3125241"/>
            <a:ext cx="254000" cy="102235"/>
          </a:xfrm>
          <a:prstGeom prst="rect">
            <a:avLst/>
          </a:prstGeom>
          <a:noFill/>
          <a:ln>
            <a:noFill/>
          </a:ln>
        </p:spPr>
        <p:txBody>
          <a:bodyPr anchorCtr="0" anchor="t" bIns="0" lIns="0" spcFirstLastPara="1" rIns="0" wrap="square" tIns="0">
            <a:spAutoFit/>
          </a:bodyPr>
          <a:lstStyle/>
          <a:p>
            <a:pPr indent="0" lvl="0" marL="12700" rtl="0" algn="l">
              <a:lnSpc>
                <a:spcPct val="112500"/>
              </a:lnSpc>
              <a:spcBef>
                <a:spcPts val="0"/>
              </a:spcBef>
              <a:spcAft>
                <a:spcPts val="0"/>
              </a:spcAft>
              <a:buNone/>
            </a:pPr>
            <a:r>
              <a:rPr lang="en-US" sz="600">
                <a:latin typeface="Arial"/>
                <a:ea typeface="Arial"/>
                <a:cs typeface="Arial"/>
                <a:sym typeface="Arial"/>
              </a:rPr>
              <a:t>12 / 64</a:t>
            </a:r>
            <a:endParaRPr sz="600">
              <a:latin typeface="Arial"/>
              <a:ea typeface="Arial"/>
              <a:cs typeface="Arial"/>
              <a:sym typeface="Arial"/>
            </a:endParaRPr>
          </a:p>
        </p:txBody>
      </p:sp>
    </p:spTree>
  </p:cSld>
  <p:clrMapOvr>
    <a:masterClrMapping/>
  </p:clrMapOvr>
  <p:transition>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3"/>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Computer Vision.</a:t>
            </a:r>
            <a:r>
              <a:rPr lang="en-US"/>
              <a:t>  Types</a:t>
            </a:r>
            <a:endParaRPr/>
          </a:p>
        </p:txBody>
      </p:sp>
      <p:sp>
        <p:nvSpPr>
          <p:cNvPr id="153" name="Google Shape;153;p13"/>
          <p:cNvSpPr txBox="1"/>
          <p:nvPr/>
        </p:nvSpPr>
        <p:spPr>
          <a:xfrm>
            <a:off x="321894" y="617690"/>
            <a:ext cx="5117465" cy="2050414"/>
          </a:xfrm>
          <a:prstGeom prst="rect">
            <a:avLst/>
          </a:prstGeom>
          <a:noFill/>
          <a:ln>
            <a:noFill/>
          </a:ln>
        </p:spPr>
        <p:txBody>
          <a:bodyPr anchorCtr="0" anchor="t" bIns="0" lIns="0" spcFirstLastPara="1" rIns="0" wrap="square" tIns="51425">
            <a:spAutoFit/>
          </a:bodyPr>
          <a:lstStyle/>
          <a:p>
            <a:pPr indent="0" lvl="0" marL="38100" rtl="0" algn="l">
              <a:lnSpc>
                <a:spcPct val="100000"/>
              </a:lnSpc>
              <a:spcBef>
                <a:spcPts val="0"/>
              </a:spcBef>
              <a:spcAft>
                <a:spcPts val="0"/>
              </a:spcAft>
              <a:buNone/>
            </a:pPr>
            <a:r>
              <a:rPr lang="en-US" sz="1200">
                <a:latin typeface="Tahoma"/>
                <a:ea typeface="Tahoma"/>
                <a:cs typeface="Tahoma"/>
                <a:sym typeface="Tahoma"/>
              </a:rPr>
              <a:t>Among many others, we could also mention these:</a:t>
            </a:r>
            <a:endParaRPr sz="1200">
              <a:latin typeface="Tahoma"/>
              <a:ea typeface="Tahoma"/>
              <a:cs typeface="Tahoma"/>
              <a:sym typeface="Tahoma"/>
            </a:endParaRPr>
          </a:p>
          <a:p>
            <a:pPr indent="-190500" lvl="0" marL="332740" marR="30480" rtl="0" algn="l">
              <a:lnSpc>
                <a:spcPct val="100000"/>
              </a:lnSpc>
              <a:spcBef>
                <a:spcPts val="30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Edge detection</a:t>
            </a:r>
            <a:r>
              <a:rPr lang="en-US" sz="1200">
                <a:latin typeface="Tahoma"/>
                <a:ea typeface="Tahoma"/>
                <a:cs typeface="Tahoma"/>
                <a:sym typeface="Tahoma"/>
              </a:rPr>
              <a:t>: This method identifies the outer edges of objects to identify 	what the image consists of.</a:t>
            </a:r>
            <a:endParaRPr sz="1200">
              <a:latin typeface="Tahoma"/>
              <a:ea typeface="Tahoma"/>
              <a:cs typeface="Tahoma"/>
              <a:sym typeface="Tahoma"/>
            </a:endParaRPr>
          </a:p>
          <a:p>
            <a:pPr indent="-190500" lvl="0" marL="332740" marR="41275" rtl="0" algn="l">
              <a:lnSpc>
                <a:spcPct val="100000"/>
              </a:lnSpc>
              <a:spcBef>
                <a:spcPts val="31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Pattern detection</a:t>
            </a:r>
            <a:r>
              <a:rPr lang="en-US" sz="1200">
                <a:latin typeface="Tahoma"/>
                <a:ea typeface="Tahoma"/>
                <a:cs typeface="Tahoma"/>
                <a:sym typeface="Tahoma"/>
              </a:rPr>
              <a:t>: This technique helps with identification of colors, shapes, 	and other visual elements in images.</a:t>
            </a:r>
            <a:endParaRPr sz="1200">
              <a:latin typeface="Tahoma"/>
              <a:ea typeface="Tahoma"/>
              <a:cs typeface="Tahoma"/>
              <a:sym typeface="Tahoma"/>
            </a:endParaRPr>
          </a:p>
          <a:p>
            <a:pPr indent="-190500" lvl="0" marL="332740" marR="30480" rtl="0" algn="l">
              <a:lnSpc>
                <a:spcPct val="100000"/>
              </a:lnSpc>
              <a:spcBef>
                <a:spcPts val="305"/>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Feature matching</a:t>
            </a:r>
            <a:r>
              <a:rPr lang="en-US" sz="1200">
                <a:latin typeface="Tahoma"/>
                <a:ea typeface="Tahoma"/>
                <a:cs typeface="Tahoma"/>
                <a:sym typeface="Tahoma"/>
              </a:rPr>
              <a:t>: This method helps match similarities in images to classify 	them.</a:t>
            </a:r>
            <a:endParaRPr sz="1200">
              <a:latin typeface="Tahoma"/>
              <a:ea typeface="Tahoma"/>
              <a:cs typeface="Tahoma"/>
              <a:sym typeface="Tahoma"/>
            </a:endParaRPr>
          </a:p>
          <a:p>
            <a:pPr indent="0" lvl="0" marL="38100" marR="107314" rtl="0" algn="just">
              <a:lnSpc>
                <a:spcPct val="100000"/>
              </a:lnSpc>
              <a:spcBef>
                <a:spcPts val="310"/>
              </a:spcBef>
              <a:spcAft>
                <a:spcPts val="0"/>
              </a:spcAft>
              <a:buNone/>
            </a:pPr>
            <a:r>
              <a:rPr lang="en-US" sz="1200">
                <a:latin typeface="Tahoma"/>
                <a:ea typeface="Tahoma"/>
                <a:cs typeface="Tahoma"/>
                <a:sym typeface="Tahoma"/>
              </a:rPr>
              <a:t>While basic computer vision applications might rely on a single technique, more advanced ones, such as self-driving cars, often require a combination of multiple computer vision methods.</a:t>
            </a:r>
            <a:endParaRPr sz="1200">
              <a:latin typeface="Tahoma"/>
              <a:ea typeface="Tahoma"/>
              <a:cs typeface="Tahoma"/>
              <a:sym typeface="Tahoma"/>
            </a:endParaRPr>
          </a:p>
        </p:txBody>
      </p:sp>
      <p:sp>
        <p:nvSpPr>
          <p:cNvPr id="154" name="Google Shape;154;p13"/>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55" name="Google Shape;155;p13"/>
          <p:cNvSpPr txBox="1"/>
          <p:nvPr/>
        </p:nvSpPr>
        <p:spPr>
          <a:xfrm>
            <a:off x="596900" y="3008001"/>
            <a:ext cx="2908300" cy="104516"/>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600" u="sng">
                <a:solidFill>
                  <a:srgbClr val="668E22"/>
                </a:solidFill>
                <a:latin typeface="Cambria"/>
                <a:ea typeface="Cambria"/>
                <a:cs typeface="Cambria"/>
                <a:sym typeface="Cambria"/>
                <a:hlinkClick r:id="rId4">
                  <a:extLst>
                    <a:ext uri="{A12FA001-AC4F-418D-AE19-62706E023703}">
                      <ahyp:hlinkClr val="tx"/>
                    </a:ext>
                  </a:extLst>
                </a:hlinkClick>
              </a:rPr>
              <a:t>https://www.digitaldividedata.com/blog/everything-about-computer-vision</a:t>
            </a:r>
            <a:endParaRPr sz="600">
              <a:solidFill>
                <a:srgbClr val="668E22"/>
              </a:solidFill>
              <a:latin typeface="Cambria"/>
              <a:ea typeface="Cambria"/>
              <a:cs typeface="Cambria"/>
              <a:sym typeface="Cambria"/>
            </a:endParaRPr>
          </a:p>
        </p:txBody>
      </p:sp>
      <p:sp>
        <p:nvSpPr>
          <p:cNvPr id="156" name="Google Shape;156;p13"/>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4"/>
          <p:cNvSpPr txBox="1"/>
          <p:nvPr>
            <p:ph type="title"/>
          </p:nvPr>
        </p:nvSpPr>
        <p:spPr>
          <a:xfrm>
            <a:off x="68986" y="236849"/>
            <a:ext cx="5439410" cy="288290"/>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a:t>Table of Contents</a:t>
            </a:r>
            <a:endParaRPr/>
          </a:p>
        </p:txBody>
      </p:sp>
      <p:sp>
        <p:nvSpPr>
          <p:cNvPr id="162" name="Google Shape;162;p14"/>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163" name="Google Shape;163;p14"/>
          <p:cNvSpPr txBox="1"/>
          <p:nvPr>
            <p:ph idx="1" type="body"/>
          </p:nvPr>
        </p:nvSpPr>
        <p:spPr>
          <a:xfrm>
            <a:off x="347294" y="599488"/>
            <a:ext cx="2611806" cy="2210605"/>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u="sng">
                <a:solidFill>
                  <a:srgbClr val="668E22"/>
                </a:solidFill>
                <a:hlinkClick action="ppaction://hlinksldjump" r:id="rId3">
                  <a:extLst>
                    <a:ext uri="{A12FA001-AC4F-418D-AE19-62706E023703}">
                      <ahyp:hlinkClr val="tx"/>
                    </a:ext>
                  </a:extLst>
                </a:hlinkClick>
              </a:rPr>
              <a:t>AI Taxonomy</a:t>
            </a:r>
            <a:endParaRPr/>
          </a:p>
          <a:p>
            <a:pPr indent="0" lvl="0" marL="12700" marR="1365885" rtl="0" algn="l">
              <a:lnSpc>
                <a:spcPct val="163800"/>
              </a:lnSpc>
              <a:spcBef>
                <a:spcPts val="0"/>
              </a:spcBef>
              <a:spcAft>
                <a:spcPts val="0"/>
              </a:spcAft>
              <a:buNone/>
            </a:pPr>
            <a:r>
              <a:rPr lang="en-US" u="sng">
                <a:solidFill>
                  <a:srgbClr val="668E22"/>
                </a:solidFill>
                <a:hlinkClick action="ppaction://hlinksldjump" r:id="rId4">
                  <a:extLst>
                    <a:ext uri="{A12FA001-AC4F-418D-AE19-62706E023703}">
                      <ahyp:hlinkClr val="tx"/>
                    </a:ext>
                  </a:extLst>
                </a:hlinkClick>
              </a:rPr>
              <a:t>Computer Vision</a:t>
            </a:r>
            <a:r>
              <a:rPr lang="en-US">
                <a:solidFill>
                  <a:srgbClr val="668E22"/>
                </a:solidFill>
              </a:rPr>
              <a:t> </a:t>
            </a:r>
            <a:r>
              <a:rPr b="1" lang="en-US" u="sng">
                <a:solidFill>
                  <a:srgbClr val="668E22"/>
                </a:solidFill>
                <a:hlinkClick action="ppaction://hlinksldjump" r:id="rId5">
                  <a:extLst>
                    <a:ext uri="{A12FA001-AC4F-418D-AE19-62706E023703}">
                      <ahyp:hlinkClr val="tx"/>
                    </a:ext>
                  </a:extLst>
                </a:hlinkClick>
              </a:rPr>
              <a:t>Deep Learning</a:t>
            </a:r>
            <a:endParaRPr/>
          </a:p>
          <a:p>
            <a:pPr indent="-223519" lvl="0" marL="235584" marR="5080" rtl="0" algn="l">
              <a:lnSpc>
                <a:spcPct val="100000"/>
              </a:lnSpc>
              <a:spcBef>
                <a:spcPts val="915"/>
              </a:spcBef>
              <a:spcAft>
                <a:spcPts val="0"/>
              </a:spcAft>
              <a:buNone/>
            </a:pPr>
            <a:r>
              <a:rPr lang="en-US" u="sng">
                <a:solidFill>
                  <a:srgbClr val="668E22"/>
                </a:solidFill>
                <a:hlinkClick action="ppaction://hlinksldjump" r:id="rId6">
                  <a:extLst>
                    <a:ext uri="{A12FA001-AC4F-418D-AE19-62706E023703}">
                      <ahyp:hlinkClr val="tx"/>
                    </a:ext>
                  </a:extLst>
                </a:hlinkClick>
              </a:rPr>
              <a:t>Deep Learning. Model Building Blocks</a:t>
            </a:r>
            <a:r>
              <a:rPr lang="en-US">
                <a:solidFill>
                  <a:srgbClr val="668E22"/>
                </a:solidFill>
              </a:rPr>
              <a:t> </a:t>
            </a:r>
            <a:r>
              <a:rPr lang="en-US" u="sng">
                <a:solidFill>
                  <a:srgbClr val="668E22"/>
                </a:solidFill>
                <a:hlinkClick action="ppaction://hlinksldjump" r:id="rId7">
                  <a:extLst>
                    <a:ext uri="{A12FA001-AC4F-418D-AE19-62706E023703}">
                      <ahyp:hlinkClr val="tx"/>
                    </a:ext>
                  </a:extLst>
                </a:hlinkClick>
              </a:rPr>
              <a:t>Image Data</a:t>
            </a:r>
            <a:endParaRPr/>
          </a:p>
          <a:p>
            <a:pPr indent="0" lvl="0" marL="235584" marR="616585" rtl="0" algn="l">
              <a:lnSpc>
                <a:spcPct val="100000"/>
              </a:lnSpc>
              <a:spcBef>
                <a:spcPts val="10"/>
              </a:spcBef>
              <a:spcAft>
                <a:spcPts val="0"/>
              </a:spcAft>
              <a:buNone/>
            </a:pPr>
            <a:r>
              <a:rPr lang="en-US" u="sng">
                <a:solidFill>
                  <a:srgbClr val="668E22"/>
                </a:solidFill>
                <a:hlinkClick action="ppaction://hlinksldjump" r:id="rId8">
                  <a:extLst>
                    <a:ext uri="{A12FA001-AC4F-418D-AE19-62706E023703}">
                      <ahyp:hlinkClr val="tx"/>
                    </a:ext>
                  </a:extLst>
                </a:hlinkClick>
              </a:rPr>
              <a:t>Artificial Neural Network</a:t>
            </a:r>
            <a:r>
              <a:rPr lang="en-US">
                <a:solidFill>
                  <a:srgbClr val="668E22"/>
                </a:solidFill>
              </a:rPr>
              <a:t> </a:t>
            </a:r>
            <a:r>
              <a:rPr lang="en-US" u="sng">
                <a:solidFill>
                  <a:srgbClr val="668E22"/>
                </a:solidFill>
                <a:hlinkClick action="ppaction://hlinksldjump" r:id="rId9">
                  <a:extLst>
                    <a:ext uri="{A12FA001-AC4F-418D-AE19-62706E023703}">
                      <ahyp:hlinkClr val="tx"/>
                    </a:ext>
                  </a:extLst>
                </a:hlinkClick>
              </a:rPr>
              <a:t>Key Activation Functions</a:t>
            </a:r>
            <a:r>
              <a:rPr lang="en-US">
                <a:solidFill>
                  <a:srgbClr val="668E22"/>
                </a:solidFill>
              </a:rPr>
              <a:t> </a:t>
            </a:r>
            <a:r>
              <a:rPr lang="en-US" u="sng">
                <a:solidFill>
                  <a:srgbClr val="668E22"/>
                </a:solidFill>
                <a:hlinkClick action="ppaction://hlinksldjump" r:id="rId10">
                  <a:extLst>
                    <a:ext uri="{A12FA001-AC4F-418D-AE19-62706E023703}">
                      <ahyp:hlinkClr val="tx"/>
                    </a:ext>
                  </a:extLst>
                </a:hlinkClick>
              </a:rPr>
              <a:t>Residual Connections</a:t>
            </a:r>
            <a:r>
              <a:rPr lang="en-US">
                <a:solidFill>
                  <a:srgbClr val="668E22"/>
                </a:solidFill>
              </a:rPr>
              <a:t> </a:t>
            </a:r>
            <a:r>
              <a:rPr lang="en-US" u="sng">
                <a:solidFill>
                  <a:srgbClr val="668E22"/>
                </a:solidFill>
                <a:hlinkClick action="ppaction://hlinksldjump" r:id="rId11">
                  <a:extLst>
                    <a:ext uri="{A12FA001-AC4F-418D-AE19-62706E023703}">
                      <ahyp:hlinkClr val="tx"/>
                    </a:ext>
                  </a:extLst>
                </a:hlinkClick>
              </a:rPr>
              <a:t>Convolution</a:t>
            </a:r>
            <a:endParaRPr/>
          </a:p>
          <a:p>
            <a:pPr indent="0" lvl="0" marL="235584" rtl="0" algn="l">
              <a:lnSpc>
                <a:spcPct val="100000"/>
              </a:lnSpc>
              <a:spcBef>
                <a:spcPts val="20"/>
              </a:spcBef>
              <a:spcAft>
                <a:spcPts val="0"/>
              </a:spcAft>
              <a:buNone/>
            </a:pPr>
            <a:r>
              <a:rPr lang="en-US" u="sng">
                <a:solidFill>
                  <a:srgbClr val="668E22"/>
                </a:solidFill>
                <a:hlinkClick action="ppaction://hlinksldjump" r:id="rId12">
                  <a:extLst>
                    <a:ext uri="{A12FA001-AC4F-418D-AE19-62706E023703}">
                      <ahyp:hlinkClr val="tx"/>
                    </a:ext>
                  </a:extLst>
                </a:hlinkClick>
              </a:rPr>
              <a:t>Many hidden layers</a:t>
            </a:r>
            <a:endParaRPr/>
          </a:p>
        </p:txBody>
      </p:sp>
    </p:spTree>
  </p:cSld>
  <p:clrMapOvr>
    <a:masterClrMapping/>
  </p:clrMapOvr>
  <p:transition>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5"/>
          <p:cNvSpPr txBox="1"/>
          <p:nvPr>
            <p:ph type="title"/>
          </p:nvPr>
        </p:nvSpPr>
        <p:spPr>
          <a:xfrm>
            <a:off x="68986" y="161746"/>
            <a:ext cx="5137785" cy="781050"/>
          </a:xfrm>
          <a:prstGeom prst="rect">
            <a:avLst/>
          </a:prstGeom>
          <a:noFill/>
          <a:ln>
            <a:noFill/>
          </a:ln>
        </p:spPr>
        <p:txBody>
          <a:bodyPr anchorCtr="0" anchor="t" bIns="0" lIns="0" spcFirstLastPara="1" rIns="0" wrap="square" tIns="90150">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Deep Learning</a:t>
            </a:r>
            <a:endParaRPr/>
          </a:p>
          <a:p>
            <a:pPr indent="0" lvl="0" marL="290830" marR="5080" rtl="0" algn="l">
              <a:lnSpc>
                <a:spcPct val="100000"/>
              </a:lnSpc>
              <a:spcBef>
                <a:spcPts val="409"/>
              </a:spcBef>
              <a:spcAft>
                <a:spcPts val="0"/>
              </a:spcAft>
              <a:buNone/>
            </a:pPr>
            <a:r>
              <a:rPr lang="en-US" sz="1200">
                <a:solidFill>
                  <a:srgbClr val="FF6600"/>
                </a:solidFill>
                <a:latin typeface="Tahoma"/>
                <a:ea typeface="Tahoma"/>
                <a:cs typeface="Tahoma"/>
                <a:sym typeface="Tahoma"/>
              </a:rPr>
              <a:t>Deep learning </a:t>
            </a:r>
            <a:r>
              <a:rPr lang="en-US" sz="1200">
                <a:solidFill>
                  <a:srgbClr val="000000"/>
                </a:solidFill>
                <a:latin typeface="Tahoma"/>
                <a:ea typeface="Tahoma"/>
                <a:cs typeface="Tahoma"/>
                <a:sym typeface="Tahoma"/>
              </a:rPr>
              <a:t>is a subset of machine learning that employs artificial neural networks with many layers (”deep” neural networks) to analyze complex data.</a:t>
            </a:r>
            <a:endParaRPr sz="1200">
              <a:latin typeface="Tahoma"/>
              <a:ea typeface="Tahoma"/>
              <a:cs typeface="Tahoma"/>
              <a:sym typeface="Tahoma"/>
            </a:endParaRPr>
          </a:p>
        </p:txBody>
      </p:sp>
      <p:pic>
        <p:nvPicPr>
          <p:cNvPr id="169" name="Google Shape;169;p15"/>
          <p:cNvPicPr preferRelativeResize="0"/>
          <p:nvPr/>
        </p:nvPicPr>
        <p:blipFill rotWithShape="1">
          <a:blip r:embed="rId4">
            <a:alphaModFix/>
          </a:blip>
          <a:srcRect b="0" l="0" r="0" t="0"/>
          <a:stretch/>
        </p:blipFill>
        <p:spPr>
          <a:xfrm>
            <a:off x="1517726" y="1076484"/>
            <a:ext cx="2519947" cy="1609273"/>
          </a:xfrm>
          <a:prstGeom prst="rect">
            <a:avLst/>
          </a:prstGeom>
          <a:noFill/>
          <a:ln>
            <a:noFill/>
          </a:ln>
        </p:spPr>
      </p:pic>
      <p:sp>
        <p:nvSpPr>
          <p:cNvPr id="170" name="Google Shape;170;p15"/>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71" name="Google Shape;171;p15"/>
          <p:cNvSpPr txBox="1"/>
          <p:nvPr/>
        </p:nvSpPr>
        <p:spPr>
          <a:xfrm>
            <a:off x="575043" y="2994487"/>
            <a:ext cx="3457575" cy="104516"/>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https://www.turing.com/kb/ultimate-battle-between-deep-learning-and-machine-learning</a:t>
            </a:r>
            <a:endParaRPr sz="600">
              <a:solidFill>
                <a:srgbClr val="668E22"/>
              </a:solidFill>
              <a:latin typeface="Cambria"/>
              <a:ea typeface="Cambria"/>
              <a:cs typeface="Cambria"/>
              <a:sym typeface="Cambria"/>
            </a:endParaRPr>
          </a:p>
        </p:txBody>
      </p:sp>
      <p:sp>
        <p:nvSpPr>
          <p:cNvPr id="172" name="Google Shape;172;p15"/>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6"/>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Deep Learning.</a:t>
            </a:r>
            <a:r>
              <a:rPr lang="en-US"/>
              <a:t>  Key Aspects</a:t>
            </a:r>
            <a:endParaRPr/>
          </a:p>
        </p:txBody>
      </p:sp>
      <p:sp>
        <p:nvSpPr>
          <p:cNvPr id="178" name="Google Shape;178;p16"/>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179" name="Google Shape;179;p16"/>
          <p:cNvSpPr txBox="1"/>
          <p:nvPr/>
        </p:nvSpPr>
        <p:spPr>
          <a:xfrm>
            <a:off x="439508" y="633638"/>
            <a:ext cx="4989195" cy="2194560"/>
          </a:xfrm>
          <a:prstGeom prst="rect">
            <a:avLst/>
          </a:prstGeom>
          <a:noFill/>
          <a:ln>
            <a:noFill/>
          </a:ln>
        </p:spPr>
        <p:txBody>
          <a:bodyPr anchorCtr="0" anchor="t" bIns="0" lIns="0" spcFirstLastPara="1" rIns="0" wrap="square" tIns="12050">
            <a:spAutoFit/>
          </a:bodyPr>
          <a:lstStyle/>
          <a:p>
            <a:pPr indent="-190500" lvl="0" marL="215265" marR="244475" rtl="0" algn="l">
              <a:lnSpc>
                <a:spcPct val="100000"/>
              </a:lnSpc>
              <a:spcBef>
                <a:spcPts val="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Neural Networks</a:t>
            </a:r>
            <a:r>
              <a:rPr lang="en-US" sz="1200">
                <a:latin typeface="Tahoma"/>
                <a:ea typeface="Tahoma"/>
                <a:cs typeface="Tahoma"/>
                <a:sym typeface="Tahoma"/>
              </a:rPr>
              <a:t>: Inspired by the structure of the human brain, these are 	made up of interconnected layers of nodes, or ”neurons.”</a:t>
            </a:r>
            <a:endParaRPr sz="1200">
              <a:latin typeface="Tahoma"/>
              <a:ea typeface="Tahoma"/>
              <a:cs typeface="Tahoma"/>
              <a:sym typeface="Tahoma"/>
            </a:endParaRPr>
          </a:p>
          <a:p>
            <a:pPr indent="-190500" lvl="0" marL="215265" marR="67310" rtl="0" algn="l">
              <a:lnSpc>
                <a:spcPct val="100000"/>
              </a:lnSpc>
              <a:spcBef>
                <a:spcPts val="305"/>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Training with Large Datasets</a:t>
            </a:r>
            <a:r>
              <a:rPr lang="en-US" sz="1200">
                <a:latin typeface="Tahoma"/>
                <a:ea typeface="Tahoma"/>
                <a:cs typeface="Tahoma"/>
                <a:sym typeface="Tahoma"/>
              </a:rPr>
              <a:t>: Deep learning requires significant amounts of 	labeled data for training, especially in supervised learning setups.</a:t>
            </a:r>
            <a:endParaRPr sz="1200">
              <a:latin typeface="Tahoma"/>
              <a:ea typeface="Tahoma"/>
              <a:cs typeface="Tahoma"/>
              <a:sym typeface="Tahoma"/>
            </a:endParaRPr>
          </a:p>
          <a:p>
            <a:pPr indent="-190500" lvl="0" marL="215265" marR="17780" rtl="0" algn="l">
              <a:lnSpc>
                <a:spcPct val="100000"/>
              </a:lnSpc>
              <a:spcBef>
                <a:spcPts val="31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Layered Representation Learning</a:t>
            </a:r>
            <a:r>
              <a:rPr lang="en-US" sz="1200">
                <a:latin typeface="Tahoma"/>
                <a:ea typeface="Tahoma"/>
                <a:cs typeface="Tahoma"/>
                <a:sym typeface="Tahoma"/>
              </a:rPr>
              <a:t>: The model learns representations in a 	hierarchical manner, with each layer capturing increasingly complex patterns.</a:t>
            </a:r>
            <a:endParaRPr sz="1200">
              <a:latin typeface="Tahoma"/>
              <a:ea typeface="Tahoma"/>
              <a:cs typeface="Tahoma"/>
              <a:sym typeface="Tahoma"/>
            </a:endParaRPr>
          </a:p>
          <a:p>
            <a:pPr indent="-190500" lvl="0" marL="215265" marR="189230" rtl="0" algn="just">
              <a:lnSpc>
                <a:spcPct val="100000"/>
              </a:lnSpc>
              <a:spcBef>
                <a:spcPts val="309"/>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Optimization Algorithms</a:t>
            </a:r>
            <a:r>
              <a:rPr lang="en-US" sz="1200">
                <a:latin typeface="Tahoma"/>
                <a:ea typeface="Tahoma"/>
                <a:cs typeface="Tahoma"/>
                <a:sym typeface="Tahoma"/>
              </a:rPr>
              <a:t>: Techniques such as backpropagation adjust the 	model’s parameters by minimizing the error, allowing the network to learn 	over time.</a:t>
            </a:r>
            <a:endParaRPr sz="1200">
              <a:latin typeface="Tahoma"/>
              <a:ea typeface="Tahoma"/>
              <a:cs typeface="Tahoma"/>
              <a:sym typeface="Tahoma"/>
            </a:endParaRPr>
          </a:p>
          <a:p>
            <a:pPr indent="-190500" lvl="0" marL="215265" marR="62230" rtl="0" algn="just">
              <a:lnSpc>
                <a:spcPct val="100000"/>
              </a:lnSpc>
              <a:spcBef>
                <a:spcPts val="31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High Computational Power</a:t>
            </a:r>
            <a:r>
              <a:rPr lang="en-US" sz="1200">
                <a:latin typeface="Tahoma"/>
                <a:ea typeface="Tahoma"/>
                <a:cs typeface="Tahoma"/>
                <a:sym typeface="Tahoma"/>
              </a:rPr>
              <a:t>: Deep learning typically requires high processing 	power to handle complex calculations and massive datasets.</a:t>
            </a:r>
            <a:endParaRPr sz="1200">
              <a:latin typeface="Tahoma"/>
              <a:ea typeface="Tahoma"/>
              <a:cs typeface="Tahoma"/>
              <a:sym typeface="Tahoma"/>
            </a:endParaRPr>
          </a:p>
        </p:txBody>
      </p:sp>
    </p:spTree>
  </p:cSld>
  <p:clrMapOvr>
    <a:masterClrMapping/>
  </p:clrMapOvr>
  <p:transition>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7"/>
          <p:cNvSpPr txBox="1"/>
          <p:nvPr>
            <p:ph type="title"/>
          </p:nvPr>
        </p:nvSpPr>
        <p:spPr>
          <a:xfrm>
            <a:off x="68986" y="236849"/>
            <a:ext cx="2453005"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Deep Learning.</a:t>
            </a:r>
            <a:r>
              <a:rPr lang="en-US"/>
              <a:t>  Applications</a:t>
            </a:r>
            <a:endParaRPr/>
          </a:p>
        </p:txBody>
      </p:sp>
      <p:sp>
        <p:nvSpPr>
          <p:cNvPr id="185" name="Google Shape;185;p17"/>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186" name="Google Shape;186;p17"/>
          <p:cNvSpPr txBox="1"/>
          <p:nvPr/>
        </p:nvSpPr>
        <p:spPr>
          <a:xfrm>
            <a:off x="334594" y="502053"/>
            <a:ext cx="5092065" cy="2561590"/>
          </a:xfrm>
          <a:prstGeom prst="rect">
            <a:avLst/>
          </a:prstGeom>
          <a:noFill/>
          <a:ln>
            <a:noFill/>
          </a:ln>
        </p:spPr>
        <p:txBody>
          <a:bodyPr anchorCtr="0" anchor="t" bIns="0" lIns="0" spcFirstLastPara="1" rIns="0" wrap="square" tIns="12050">
            <a:spAutoFit/>
          </a:bodyPr>
          <a:lstStyle/>
          <a:p>
            <a:pPr indent="-190500" lvl="0" marL="320040" marR="147955" rtl="0" algn="l">
              <a:lnSpc>
                <a:spcPct val="100000"/>
              </a:lnSpc>
              <a:spcBef>
                <a:spcPts val="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Computer Vision</a:t>
            </a:r>
            <a:r>
              <a:rPr lang="en-US" sz="1200">
                <a:latin typeface="Tahoma"/>
                <a:ea typeface="Tahoma"/>
                <a:cs typeface="Tahoma"/>
                <a:sym typeface="Tahoma"/>
              </a:rPr>
              <a:t>: Image classification, object detection, facial recognition, 	image segmention, etc.</a:t>
            </a:r>
            <a:endParaRPr sz="1200">
              <a:latin typeface="Tahoma"/>
              <a:ea typeface="Tahoma"/>
              <a:cs typeface="Tahoma"/>
              <a:sym typeface="Tahoma"/>
            </a:endParaRPr>
          </a:p>
          <a:p>
            <a:pPr indent="-190500" lvl="0" marL="320040" marR="433069" rtl="0" algn="l">
              <a:lnSpc>
                <a:spcPct val="100000"/>
              </a:lnSpc>
              <a:spcBef>
                <a:spcPts val="305"/>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Natural Language Processing (NLP)</a:t>
            </a:r>
            <a:r>
              <a:rPr lang="en-US" sz="1200">
                <a:latin typeface="Tahoma"/>
                <a:ea typeface="Tahoma"/>
                <a:cs typeface="Tahoma"/>
                <a:sym typeface="Tahoma"/>
              </a:rPr>
              <a:t>: Language translation, sentiment 	analysis, and chatbots, etc.</a:t>
            </a:r>
            <a:endParaRPr sz="1200">
              <a:latin typeface="Tahoma"/>
              <a:ea typeface="Tahoma"/>
              <a:cs typeface="Tahoma"/>
              <a:sym typeface="Tahoma"/>
            </a:endParaRPr>
          </a:p>
          <a:p>
            <a:pPr indent="-190500" lvl="0" marL="320040" marR="351790" rtl="0" algn="l">
              <a:lnSpc>
                <a:spcPct val="100000"/>
              </a:lnSpc>
              <a:spcBef>
                <a:spcPts val="31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Speech Recognition</a:t>
            </a:r>
            <a:r>
              <a:rPr lang="en-US" sz="1200">
                <a:latin typeface="Tahoma"/>
                <a:ea typeface="Tahoma"/>
                <a:cs typeface="Tahoma"/>
                <a:sym typeface="Tahoma"/>
              </a:rPr>
              <a:t>: Converting spoken words into text, used in virtual 	assistants like Siri and Alexa</a:t>
            </a:r>
            <a:endParaRPr sz="1200">
              <a:latin typeface="Tahoma"/>
              <a:ea typeface="Tahoma"/>
              <a:cs typeface="Tahoma"/>
              <a:sym typeface="Tahoma"/>
            </a:endParaRPr>
          </a:p>
          <a:p>
            <a:pPr indent="-190500" lvl="0" marL="320040" marR="179705" rtl="0" algn="l">
              <a:lnSpc>
                <a:spcPct val="100000"/>
              </a:lnSpc>
              <a:spcBef>
                <a:spcPts val="309"/>
              </a:spcBef>
              <a:spcAft>
                <a:spcPts val="0"/>
              </a:spcAft>
              <a:buClr>
                <a:srgbClr val="668E22"/>
              </a:buClr>
              <a:buSzPts val="1200"/>
              <a:buFont typeface="Lucida Sans"/>
              <a:buChar char="►"/>
            </a:pPr>
            <a:r>
              <a:rPr lang="en-US" sz="1200">
                <a:latin typeface="Tahoma"/>
                <a:ea typeface="Tahoma"/>
                <a:cs typeface="Tahoma"/>
                <a:sym typeface="Tahoma"/>
              </a:rPr>
              <a:t>and </a:t>
            </a:r>
            <a:r>
              <a:rPr lang="en-US" sz="1200">
                <a:solidFill>
                  <a:srgbClr val="FF6600"/>
                </a:solidFill>
                <a:latin typeface="Tahoma"/>
                <a:ea typeface="Tahoma"/>
                <a:cs typeface="Tahoma"/>
                <a:sym typeface="Tahoma"/>
              </a:rPr>
              <a:t>many other tasks</a:t>
            </a:r>
            <a:r>
              <a:rPr lang="en-US" sz="1200">
                <a:latin typeface="Tahoma"/>
                <a:ea typeface="Tahoma"/>
                <a:cs typeface="Tahoma"/>
                <a:sym typeface="Tahoma"/>
              </a:rPr>
              <a:t>, for instance, product recommendation, energy load 	prediction in a power grid, artwork creation, etc. applications.</a:t>
            </a:r>
            <a:endParaRPr sz="1200">
              <a:latin typeface="Tahoma"/>
              <a:ea typeface="Tahoma"/>
              <a:cs typeface="Tahoma"/>
              <a:sym typeface="Tahoma"/>
            </a:endParaRPr>
          </a:p>
          <a:p>
            <a:pPr indent="0" lvl="0" marL="25400" marR="17780" rtl="0" algn="l">
              <a:lnSpc>
                <a:spcPct val="100000"/>
              </a:lnSpc>
              <a:spcBef>
                <a:spcPts val="305"/>
              </a:spcBef>
              <a:spcAft>
                <a:spcPts val="0"/>
              </a:spcAft>
              <a:buNone/>
            </a:pPr>
            <a:r>
              <a:rPr lang="en-US" sz="1200">
                <a:solidFill>
                  <a:srgbClr val="FF6600"/>
                </a:solidFill>
                <a:latin typeface="Tahoma"/>
                <a:ea typeface="Tahoma"/>
                <a:cs typeface="Tahoma"/>
                <a:sym typeface="Tahoma"/>
              </a:rPr>
              <a:t>Deep learning models capture complex relationships within data</a:t>
            </a:r>
            <a:r>
              <a:rPr lang="en-US" sz="1200">
                <a:latin typeface="Tahoma"/>
                <a:ea typeface="Tahoma"/>
                <a:cs typeface="Tahoma"/>
                <a:sym typeface="Tahoma"/>
              </a:rPr>
              <a:t>. Generally, machine learning models are designed to transform any input into a meaningful output. Deep learning models are a particularly valuable type of machine learning model capable of representing a wide range of connections between inputs and outputs.</a:t>
            </a:r>
            <a:endParaRPr sz="1200">
              <a:latin typeface="Tahoma"/>
              <a:ea typeface="Tahoma"/>
              <a:cs typeface="Tahoma"/>
              <a:sym typeface="Tahoma"/>
            </a:endParaRPr>
          </a:p>
        </p:txBody>
      </p:sp>
    </p:spTree>
  </p:cSld>
  <p:clrMapOvr>
    <a:masterClrMapping/>
  </p:clrMapOvr>
  <p:transition>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8"/>
          <p:cNvSpPr txBox="1"/>
          <p:nvPr/>
        </p:nvSpPr>
        <p:spPr>
          <a:xfrm>
            <a:off x="68986" y="236849"/>
            <a:ext cx="29375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sz="1700" u="sng">
                <a:solidFill>
                  <a:srgbClr val="668E22"/>
                </a:solidFill>
                <a:latin typeface="Arial Narrow"/>
                <a:ea typeface="Arial Narrow"/>
                <a:cs typeface="Arial Narrow"/>
                <a:sym typeface="Arial Narrow"/>
                <a:hlinkClick action="ppaction://hlinksldjump" r:id="rId3">
                  <a:extLst>
                    <a:ext uri="{A12FA001-AC4F-418D-AE19-62706E023703}">
                      <ahyp:hlinkClr val="tx"/>
                    </a:ext>
                  </a:extLst>
                </a:hlinkClick>
              </a:rPr>
              <a:t>Deep Learning.</a:t>
            </a:r>
            <a:r>
              <a:rPr lang="en-US" sz="1700">
                <a:solidFill>
                  <a:srgbClr val="668E22"/>
                </a:solidFill>
                <a:latin typeface="Arial Narrow"/>
                <a:ea typeface="Arial Narrow"/>
                <a:cs typeface="Arial Narrow"/>
                <a:sym typeface="Arial Narrow"/>
              </a:rPr>
              <a:t> Types of Learning</a:t>
            </a:r>
            <a:endParaRPr sz="1700">
              <a:latin typeface="Arial Narrow"/>
              <a:ea typeface="Arial Narrow"/>
              <a:cs typeface="Arial Narrow"/>
              <a:sym typeface="Arial Narrow"/>
            </a:endParaRPr>
          </a:p>
        </p:txBody>
      </p:sp>
      <p:pic>
        <p:nvPicPr>
          <p:cNvPr id="192" name="Google Shape;192;p18"/>
          <p:cNvPicPr preferRelativeResize="0"/>
          <p:nvPr/>
        </p:nvPicPr>
        <p:blipFill rotWithShape="1">
          <a:blip r:embed="rId4">
            <a:alphaModFix/>
          </a:blip>
          <a:srcRect b="0" l="0" r="0" t="0"/>
          <a:stretch/>
        </p:blipFill>
        <p:spPr>
          <a:xfrm>
            <a:off x="1668513" y="570188"/>
            <a:ext cx="2267792" cy="2267792"/>
          </a:xfrm>
          <a:prstGeom prst="rect">
            <a:avLst/>
          </a:prstGeom>
          <a:noFill/>
          <a:ln>
            <a:noFill/>
          </a:ln>
        </p:spPr>
      </p:pic>
      <p:sp>
        <p:nvSpPr>
          <p:cNvPr id="193" name="Google Shape;193;p18"/>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194" name="Google Shape;194;p18"/>
          <p:cNvSpPr txBox="1"/>
          <p:nvPr/>
        </p:nvSpPr>
        <p:spPr>
          <a:xfrm>
            <a:off x="575043" y="2994487"/>
            <a:ext cx="2089150" cy="104516"/>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https://www.aisafetybook.com/textbook/deep-learning</a:t>
            </a:r>
            <a:endParaRPr sz="600">
              <a:solidFill>
                <a:srgbClr val="668E22"/>
              </a:solidFill>
              <a:latin typeface="Cambria"/>
              <a:ea typeface="Cambria"/>
              <a:cs typeface="Cambria"/>
              <a:sym typeface="Cambria"/>
            </a:endParaRPr>
          </a:p>
        </p:txBody>
      </p:sp>
      <p:sp>
        <p:nvSpPr>
          <p:cNvPr id="195" name="Google Shape;195;p18"/>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9"/>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Deep Learning.</a:t>
            </a:r>
            <a:r>
              <a:rPr lang="en-US"/>
              <a:t>  Supervised Learning</a:t>
            </a:r>
            <a:endParaRPr/>
          </a:p>
        </p:txBody>
      </p:sp>
      <p:pic>
        <p:nvPicPr>
          <p:cNvPr id="201" name="Google Shape;201;p19"/>
          <p:cNvPicPr preferRelativeResize="0"/>
          <p:nvPr/>
        </p:nvPicPr>
        <p:blipFill rotWithShape="1">
          <a:blip r:embed="rId4">
            <a:alphaModFix/>
          </a:blip>
          <a:srcRect b="0" l="0" r="0" t="0"/>
          <a:stretch/>
        </p:blipFill>
        <p:spPr>
          <a:xfrm>
            <a:off x="1391716" y="546886"/>
            <a:ext cx="2772052" cy="1663231"/>
          </a:xfrm>
          <a:prstGeom prst="rect">
            <a:avLst/>
          </a:prstGeom>
          <a:noFill/>
          <a:ln>
            <a:noFill/>
          </a:ln>
        </p:spPr>
      </p:pic>
      <p:sp>
        <p:nvSpPr>
          <p:cNvPr id="202" name="Google Shape;202;p19"/>
          <p:cNvSpPr txBox="1"/>
          <p:nvPr/>
        </p:nvSpPr>
        <p:spPr>
          <a:xfrm>
            <a:off x="321894" y="2330424"/>
            <a:ext cx="4176395" cy="628015"/>
          </a:xfrm>
          <a:prstGeom prst="rect">
            <a:avLst/>
          </a:prstGeom>
          <a:noFill/>
          <a:ln>
            <a:noFill/>
          </a:ln>
        </p:spPr>
        <p:txBody>
          <a:bodyPr anchorCtr="0" anchor="t" bIns="0" lIns="0" spcFirstLastPara="1" rIns="0" wrap="square" tIns="41275">
            <a:spAutoFit/>
          </a:bodyPr>
          <a:lstStyle/>
          <a:p>
            <a:pPr indent="-151130" lvl="0" marL="333375" rtl="0" algn="l">
              <a:lnSpc>
                <a:spcPct val="100000"/>
              </a:lnSpc>
              <a:spcBef>
                <a:spcPts val="0"/>
              </a:spcBef>
              <a:spcAft>
                <a:spcPts val="0"/>
              </a:spcAft>
              <a:buClr>
                <a:srgbClr val="668E22"/>
              </a:buClr>
              <a:buSzPts val="800"/>
              <a:buFont typeface="Lucida Sans"/>
              <a:buChar char="►"/>
            </a:pPr>
            <a:r>
              <a:rPr lang="en-US" sz="800">
                <a:latin typeface="Arial"/>
                <a:ea typeface="Arial"/>
                <a:cs typeface="Arial"/>
                <a:sym typeface="Arial"/>
              </a:rPr>
              <a:t>Supervised learning involves training a machine from labeled data.</a:t>
            </a:r>
            <a:endParaRPr sz="800">
              <a:latin typeface="Arial"/>
              <a:ea typeface="Arial"/>
              <a:cs typeface="Arial"/>
              <a:sym typeface="Arial"/>
            </a:endParaRPr>
          </a:p>
          <a:p>
            <a:pPr indent="-151130" lvl="0" marL="333375" rtl="0" algn="l">
              <a:lnSpc>
                <a:spcPct val="100000"/>
              </a:lnSpc>
              <a:spcBef>
                <a:spcPts val="225"/>
              </a:spcBef>
              <a:spcAft>
                <a:spcPts val="0"/>
              </a:spcAft>
              <a:buClr>
                <a:srgbClr val="668E22"/>
              </a:buClr>
              <a:buSzPts val="800"/>
              <a:buFont typeface="Lucida Sans"/>
              <a:buChar char="►"/>
            </a:pPr>
            <a:r>
              <a:rPr lang="en-US" sz="800">
                <a:latin typeface="Arial"/>
                <a:ea typeface="Arial"/>
                <a:cs typeface="Arial"/>
                <a:sym typeface="Arial"/>
              </a:rPr>
              <a:t>Labeled data consists of examples with the correct answer or classification.</a:t>
            </a:r>
            <a:endParaRPr sz="800">
              <a:latin typeface="Arial"/>
              <a:ea typeface="Arial"/>
              <a:cs typeface="Arial"/>
              <a:sym typeface="Arial"/>
            </a:endParaRPr>
          </a:p>
          <a:p>
            <a:pPr indent="-151130" lvl="0" marL="333375" rtl="0" algn="l">
              <a:lnSpc>
                <a:spcPct val="100000"/>
              </a:lnSpc>
              <a:spcBef>
                <a:spcPts val="225"/>
              </a:spcBef>
              <a:spcAft>
                <a:spcPts val="0"/>
              </a:spcAft>
              <a:buClr>
                <a:srgbClr val="668E22"/>
              </a:buClr>
              <a:buSzPts val="800"/>
              <a:buFont typeface="Lucida Sans"/>
              <a:buChar char="►"/>
            </a:pPr>
            <a:r>
              <a:rPr lang="en-US" sz="800">
                <a:latin typeface="Arial"/>
                <a:ea typeface="Arial"/>
                <a:cs typeface="Arial"/>
                <a:sym typeface="Arial"/>
              </a:rPr>
              <a:t>Machine learns the relationship between inputs (images) and outputs (image labels).</a:t>
            </a:r>
            <a:endParaRPr sz="800">
              <a:latin typeface="Arial"/>
              <a:ea typeface="Arial"/>
              <a:cs typeface="Arial"/>
              <a:sym typeface="Arial"/>
            </a:endParaRPr>
          </a:p>
          <a:p>
            <a:pPr indent="0" lvl="0" marL="38100" rtl="0" algn="l">
              <a:lnSpc>
                <a:spcPct val="100000"/>
              </a:lnSpc>
              <a:spcBef>
                <a:spcPts val="229"/>
              </a:spcBef>
              <a:spcAft>
                <a:spcPts val="0"/>
              </a:spcAft>
              <a:buNone/>
            </a:pPr>
            <a:r>
              <a:rPr baseline="30000" lang="en-US" sz="1200" u="sng">
                <a:solidFill>
                  <a:srgbClr val="668E22"/>
                </a:solidFill>
                <a:latin typeface="Lucida Sans"/>
                <a:ea typeface="Lucida Sans"/>
                <a:cs typeface="Lucida Sans"/>
                <a:sym typeface="Lucida Sans"/>
              </a:rPr>
              <a:t>  ▶ </a:t>
            </a:r>
            <a:r>
              <a:rPr lang="en-US" sz="800" u="sng">
                <a:latin typeface="Arial"/>
                <a:ea typeface="Arial"/>
                <a:cs typeface="Arial"/>
                <a:sym typeface="Arial"/>
              </a:rPr>
              <a:t>The trained machine can then make p</a:t>
            </a:r>
            <a:r>
              <a:rPr lang="en-US" sz="800">
                <a:latin typeface="Arial"/>
                <a:ea typeface="Arial"/>
                <a:cs typeface="Arial"/>
                <a:sym typeface="Arial"/>
              </a:rPr>
              <a:t>redictions on new, unlabeled data.</a:t>
            </a:r>
            <a:endParaRPr sz="800">
              <a:latin typeface="Arial"/>
              <a:ea typeface="Arial"/>
              <a:cs typeface="Arial"/>
              <a:sym typeface="Arial"/>
            </a:endParaRPr>
          </a:p>
        </p:txBody>
      </p:sp>
      <p:sp>
        <p:nvSpPr>
          <p:cNvPr id="203" name="Google Shape;203;p19"/>
          <p:cNvSpPr txBox="1"/>
          <p:nvPr/>
        </p:nvSpPr>
        <p:spPr>
          <a:xfrm>
            <a:off x="575043" y="3013405"/>
            <a:ext cx="2579370" cy="89768"/>
          </a:xfrm>
          <a:prstGeom prst="rect">
            <a:avLst/>
          </a:prstGeom>
          <a:noFill/>
          <a:ln>
            <a:noFill/>
          </a:ln>
        </p:spPr>
        <p:txBody>
          <a:bodyPr anchorCtr="0" anchor="t" bIns="0" lIns="0" spcFirstLastPara="1" rIns="0" wrap="square" tIns="0">
            <a:spAutoFit/>
          </a:bodyPr>
          <a:lstStyle/>
          <a:p>
            <a:pPr indent="0" lvl="0" marL="12700" rtl="0" algn="l">
              <a:lnSpc>
                <a:spcPct val="111666"/>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https://www.geeksforgeeks.org/supervised-unsupervised-learning/</a:t>
            </a:r>
            <a:endParaRPr sz="600">
              <a:solidFill>
                <a:srgbClr val="668E22"/>
              </a:solidFill>
              <a:latin typeface="Cambria"/>
              <a:ea typeface="Cambria"/>
              <a:cs typeface="Cambria"/>
              <a:sym typeface="Cambria"/>
            </a:endParaRPr>
          </a:p>
        </p:txBody>
      </p:sp>
      <p:sp>
        <p:nvSpPr>
          <p:cNvPr id="204" name="Google Shape;204;p19"/>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0"/>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Deep Learning.</a:t>
            </a:r>
            <a:r>
              <a:rPr lang="en-US"/>
              <a:t>  Unsupervised Learning</a:t>
            </a:r>
            <a:endParaRPr/>
          </a:p>
        </p:txBody>
      </p:sp>
      <p:pic>
        <p:nvPicPr>
          <p:cNvPr id="210" name="Google Shape;210;p20"/>
          <p:cNvPicPr preferRelativeResize="0"/>
          <p:nvPr/>
        </p:nvPicPr>
        <p:blipFill rotWithShape="1">
          <a:blip r:embed="rId4">
            <a:alphaModFix/>
          </a:blip>
          <a:srcRect b="0" l="0" r="0" t="0"/>
          <a:stretch/>
        </p:blipFill>
        <p:spPr>
          <a:xfrm>
            <a:off x="1265707" y="600805"/>
            <a:ext cx="3024080" cy="1102353"/>
          </a:xfrm>
          <a:prstGeom prst="rect">
            <a:avLst/>
          </a:prstGeom>
          <a:noFill/>
          <a:ln>
            <a:noFill/>
          </a:ln>
        </p:spPr>
      </p:pic>
      <p:sp>
        <p:nvSpPr>
          <p:cNvPr id="211" name="Google Shape;211;p20"/>
          <p:cNvSpPr txBox="1"/>
          <p:nvPr/>
        </p:nvSpPr>
        <p:spPr>
          <a:xfrm>
            <a:off x="466166" y="1837233"/>
            <a:ext cx="4972050" cy="1056640"/>
          </a:xfrm>
          <a:prstGeom prst="rect">
            <a:avLst/>
          </a:prstGeom>
          <a:noFill/>
          <a:ln>
            <a:noFill/>
          </a:ln>
        </p:spPr>
        <p:txBody>
          <a:bodyPr anchorCtr="0" anchor="t" bIns="0" lIns="0" spcFirstLastPara="1" rIns="0" wrap="square" tIns="48875">
            <a:spAutoFit/>
          </a:bodyPr>
          <a:lstStyle/>
          <a:p>
            <a:pPr indent="-151130" lvl="0" marL="189230" rtl="0" algn="l">
              <a:lnSpc>
                <a:spcPct val="100000"/>
              </a:lnSpc>
              <a:spcBef>
                <a:spcPts val="0"/>
              </a:spcBef>
              <a:spcAft>
                <a:spcPts val="0"/>
              </a:spcAft>
              <a:buClr>
                <a:srgbClr val="668E22"/>
              </a:buClr>
              <a:buSzPts val="800"/>
              <a:buFont typeface="Lucida Sans"/>
              <a:buChar char="►"/>
            </a:pPr>
            <a:r>
              <a:rPr lang="en-US" sz="800">
                <a:latin typeface="Arial"/>
                <a:ea typeface="Arial"/>
                <a:cs typeface="Arial"/>
                <a:sym typeface="Arial"/>
              </a:rPr>
              <a:t>Unsupervised learning allows the model to discover patterns and relationships in unlabeled data</a:t>
            </a:r>
            <a:endParaRPr sz="800">
              <a:latin typeface="Arial"/>
              <a:ea typeface="Arial"/>
              <a:cs typeface="Arial"/>
              <a:sym typeface="Arial"/>
            </a:endParaRPr>
          </a:p>
          <a:p>
            <a:pPr indent="-151130" lvl="0" marL="189230" rtl="0" algn="l">
              <a:lnSpc>
                <a:spcPct val="100000"/>
              </a:lnSpc>
              <a:spcBef>
                <a:spcPts val="285"/>
              </a:spcBef>
              <a:spcAft>
                <a:spcPts val="0"/>
              </a:spcAft>
              <a:buClr>
                <a:srgbClr val="668E22"/>
              </a:buClr>
              <a:buSzPts val="800"/>
              <a:buFont typeface="Lucida Sans"/>
              <a:buChar char="►"/>
            </a:pPr>
            <a:r>
              <a:rPr lang="en-US" sz="800">
                <a:latin typeface="Arial"/>
                <a:ea typeface="Arial"/>
                <a:cs typeface="Arial"/>
                <a:sym typeface="Arial"/>
              </a:rPr>
              <a:t>Clustering algorithms group similar data points together (clusters) based on their inherent characteristics</a:t>
            </a:r>
            <a:endParaRPr sz="800">
              <a:latin typeface="Arial"/>
              <a:ea typeface="Arial"/>
              <a:cs typeface="Arial"/>
              <a:sym typeface="Arial"/>
            </a:endParaRPr>
          </a:p>
          <a:p>
            <a:pPr indent="-151130" lvl="0" marL="189230" rtl="0" algn="l">
              <a:lnSpc>
                <a:spcPct val="100000"/>
              </a:lnSpc>
              <a:spcBef>
                <a:spcPts val="285"/>
              </a:spcBef>
              <a:spcAft>
                <a:spcPts val="0"/>
              </a:spcAft>
              <a:buClr>
                <a:srgbClr val="668E22"/>
              </a:buClr>
              <a:buSzPts val="800"/>
              <a:buFont typeface="Lucida Sans"/>
              <a:buChar char="►"/>
            </a:pPr>
            <a:r>
              <a:rPr lang="en-US" sz="800">
                <a:latin typeface="Arial"/>
                <a:ea typeface="Arial"/>
                <a:cs typeface="Arial"/>
                <a:sym typeface="Arial"/>
              </a:rPr>
              <a:t>The machine learns the relationship between inputs (images) and outputs (image labels).</a:t>
            </a:r>
            <a:endParaRPr sz="800">
              <a:latin typeface="Arial"/>
              <a:ea typeface="Arial"/>
              <a:cs typeface="Arial"/>
              <a:sym typeface="Arial"/>
            </a:endParaRPr>
          </a:p>
          <a:p>
            <a:pPr indent="-151130" lvl="0" marL="188595" marR="81915" rtl="0" algn="l">
              <a:lnSpc>
                <a:spcPct val="118750"/>
              </a:lnSpc>
              <a:spcBef>
                <a:spcPts val="325"/>
              </a:spcBef>
              <a:spcAft>
                <a:spcPts val="0"/>
              </a:spcAft>
              <a:buClr>
                <a:srgbClr val="668E22"/>
              </a:buClr>
              <a:buSzPts val="800"/>
              <a:buFont typeface="Lucida Sans"/>
              <a:buChar char="►"/>
            </a:pPr>
            <a:r>
              <a:rPr lang="en-US" sz="800">
                <a:latin typeface="Arial"/>
                <a:ea typeface="Arial"/>
                <a:cs typeface="Arial"/>
                <a:sym typeface="Arial"/>
              </a:rPr>
              <a:t>Feature extraction captures essential information from the data, enabling the model to make meaningful 	distinctions.</a:t>
            </a:r>
            <a:endParaRPr sz="800">
              <a:latin typeface="Arial"/>
              <a:ea typeface="Arial"/>
              <a:cs typeface="Arial"/>
              <a:sym typeface="Arial"/>
            </a:endParaRPr>
          </a:p>
          <a:p>
            <a:pPr indent="-151130" lvl="0" marL="188595" marR="30480" rtl="0" algn="l">
              <a:lnSpc>
                <a:spcPct val="118750"/>
              </a:lnSpc>
              <a:spcBef>
                <a:spcPts val="290"/>
              </a:spcBef>
              <a:spcAft>
                <a:spcPts val="0"/>
              </a:spcAft>
              <a:buClr>
                <a:srgbClr val="668E22"/>
              </a:buClr>
              <a:buSzPts val="800"/>
              <a:buFont typeface="Lucida Sans"/>
              <a:buChar char="►"/>
            </a:pPr>
            <a:r>
              <a:rPr lang="en-US" sz="800">
                <a:latin typeface="Arial"/>
                <a:ea typeface="Arial"/>
                <a:cs typeface="Arial"/>
                <a:sym typeface="Arial"/>
              </a:rPr>
              <a:t>Obtained clusters could be understood as categories (labels) identified by machine based on the extracted 	patterns and characteristics.</a:t>
            </a:r>
            <a:endParaRPr sz="800">
              <a:latin typeface="Arial"/>
              <a:ea typeface="Arial"/>
              <a:cs typeface="Arial"/>
              <a:sym typeface="Arial"/>
            </a:endParaRPr>
          </a:p>
        </p:txBody>
      </p:sp>
      <p:sp>
        <p:nvSpPr>
          <p:cNvPr id="212" name="Google Shape;212;p20"/>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13" name="Google Shape;213;p20"/>
          <p:cNvSpPr txBox="1"/>
          <p:nvPr/>
        </p:nvSpPr>
        <p:spPr>
          <a:xfrm>
            <a:off x="575043" y="3013405"/>
            <a:ext cx="2579370" cy="89768"/>
          </a:xfrm>
          <a:prstGeom prst="rect">
            <a:avLst/>
          </a:prstGeom>
          <a:noFill/>
          <a:ln>
            <a:noFill/>
          </a:ln>
        </p:spPr>
        <p:txBody>
          <a:bodyPr anchorCtr="0" anchor="t" bIns="0" lIns="0" spcFirstLastPara="1" rIns="0" wrap="square" tIns="0">
            <a:spAutoFit/>
          </a:bodyPr>
          <a:lstStyle/>
          <a:p>
            <a:pPr indent="0" lvl="0" marL="12700" rtl="0" algn="l">
              <a:lnSpc>
                <a:spcPct val="111666"/>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https://www.geeksforgeeks.org/supervised-unsupervised-learning/</a:t>
            </a:r>
            <a:endParaRPr sz="600">
              <a:solidFill>
                <a:srgbClr val="668E22"/>
              </a:solidFill>
              <a:latin typeface="Cambria"/>
              <a:ea typeface="Cambria"/>
              <a:cs typeface="Cambria"/>
              <a:sym typeface="Cambria"/>
            </a:endParaRPr>
          </a:p>
        </p:txBody>
      </p:sp>
      <p:sp>
        <p:nvSpPr>
          <p:cNvPr id="214" name="Google Shape;214;p20"/>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1"/>
          <p:cNvSpPr txBox="1"/>
          <p:nvPr>
            <p:ph type="title"/>
          </p:nvPr>
        </p:nvSpPr>
        <p:spPr>
          <a:xfrm>
            <a:off x="68986" y="236849"/>
            <a:ext cx="342900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Deep Learning.</a:t>
            </a:r>
            <a:r>
              <a:rPr lang="en-US"/>
              <a:t>  Reinforcement Learning</a:t>
            </a:r>
            <a:endParaRPr/>
          </a:p>
        </p:txBody>
      </p:sp>
      <p:sp>
        <p:nvSpPr>
          <p:cNvPr id="220" name="Google Shape;220;p21"/>
          <p:cNvSpPr txBox="1"/>
          <p:nvPr/>
        </p:nvSpPr>
        <p:spPr>
          <a:xfrm>
            <a:off x="449846" y="399793"/>
            <a:ext cx="4864735" cy="979805"/>
          </a:xfrm>
          <a:prstGeom prst="rect">
            <a:avLst/>
          </a:prstGeom>
          <a:noFill/>
          <a:ln>
            <a:noFill/>
          </a:ln>
        </p:spPr>
        <p:txBody>
          <a:bodyPr anchorCtr="0" anchor="t" bIns="0" lIns="0" spcFirstLastPara="1" rIns="0" wrap="square" tIns="106025">
            <a:spAutoFit/>
          </a:bodyPr>
          <a:lstStyle/>
          <a:p>
            <a:pPr indent="-182245" lvl="0" marL="207645" rtl="0" algn="l">
              <a:lnSpc>
                <a:spcPct val="100000"/>
              </a:lnSpc>
              <a:spcBef>
                <a:spcPts val="0"/>
              </a:spcBef>
              <a:spcAft>
                <a:spcPts val="0"/>
              </a:spcAft>
              <a:buClr>
                <a:srgbClr val="668E22"/>
              </a:buClr>
              <a:buSzPts val="1100"/>
              <a:buFont typeface="Lucida Sans"/>
              <a:buChar char="►"/>
            </a:pPr>
            <a:r>
              <a:rPr lang="en-US" sz="1100">
                <a:latin typeface="Gill Sans"/>
                <a:ea typeface="Gill Sans"/>
                <a:cs typeface="Gill Sans"/>
                <a:sym typeface="Gill Sans"/>
              </a:rPr>
              <a:t>It is learning through experience</a:t>
            </a:r>
            <a:endParaRPr sz="1100">
              <a:latin typeface="Gill Sans"/>
              <a:ea typeface="Gill Sans"/>
              <a:cs typeface="Gill Sans"/>
              <a:sym typeface="Gill Sans"/>
            </a:endParaRPr>
          </a:p>
          <a:p>
            <a:pPr indent="-182245" lvl="0" marL="207009" marR="17780" rtl="0" algn="l">
              <a:lnSpc>
                <a:spcPct val="102699"/>
              </a:lnSpc>
              <a:spcBef>
                <a:spcPts val="695"/>
              </a:spcBef>
              <a:spcAft>
                <a:spcPts val="0"/>
              </a:spcAft>
              <a:buClr>
                <a:srgbClr val="668E22"/>
              </a:buClr>
              <a:buSzPts val="1100"/>
              <a:buFont typeface="Lucida Sans"/>
              <a:buChar char="►"/>
            </a:pPr>
            <a:r>
              <a:rPr lang="en-US" sz="1100">
                <a:latin typeface="Gill Sans"/>
                <a:ea typeface="Gill Sans"/>
                <a:cs typeface="Gill Sans"/>
                <a:sym typeface="Gill Sans"/>
              </a:rPr>
              <a:t>Agent learns to achieve a goal in an uncertain, potentially complex environment by performing actions and receiving feedback through rewards or penalties</a:t>
            </a:r>
            <a:endParaRPr sz="1100">
              <a:latin typeface="Gill Sans"/>
              <a:ea typeface="Gill Sans"/>
              <a:cs typeface="Gill Sans"/>
              <a:sym typeface="Gill Sans"/>
            </a:endParaRPr>
          </a:p>
          <a:p>
            <a:pPr indent="-182245" lvl="0" marL="207645" rtl="0" algn="l">
              <a:lnSpc>
                <a:spcPct val="100000"/>
              </a:lnSpc>
              <a:spcBef>
                <a:spcPts val="730"/>
              </a:spcBef>
              <a:spcAft>
                <a:spcPts val="0"/>
              </a:spcAft>
              <a:buClr>
                <a:srgbClr val="668E22"/>
              </a:buClr>
              <a:buSzPts val="1100"/>
              <a:buFont typeface="Lucida Sans"/>
              <a:buChar char="►"/>
            </a:pPr>
            <a:r>
              <a:rPr lang="en-US" sz="1100">
                <a:latin typeface="Gill Sans"/>
                <a:ea typeface="Gill Sans"/>
                <a:cs typeface="Gill Sans"/>
                <a:sym typeface="Gill Sans"/>
              </a:rPr>
              <a:t>It operates on the principle of learning optimal behavior through trial and error.</a:t>
            </a:r>
            <a:endParaRPr sz="1100">
              <a:latin typeface="Gill Sans"/>
              <a:ea typeface="Gill Sans"/>
              <a:cs typeface="Gill Sans"/>
              <a:sym typeface="Gill Sans"/>
            </a:endParaRPr>
          </a:p>
        </p:txBody>
      </p:sp>
      <p:pic>
        <p:nvPicPr>
          <p:cNvPr id="221" name="Google Shape;221;p21"/>
          <p:cNvPicPr preferRelativeResize="0"/>
          <p:nvPr/>
        </p:nvPicPr>
        <p:blipFill rotWithShape="1">
          <a:blip r:embed="rId4">
            <a:alphaModFix/>
          </a:blip>
          <a:srcRect b="0" l="0" r="0" t="0"/>
          <a:stretch/>
        </p:blipFill>
        <p:spPr>
          <a:xfrm>
            <a:off x="1997989" y="1479608"/>
            <a:ext cx="1764003" cy="1230901"/>
          </a:xfrm>
          <a:prstGeom prst="rect">
            <a:avLst/>
          </a:prstGeom>
          <a:noFill/>
          <a:ln>
            <a:noFill/>
          </a:ln>
        </p:spPr>
      </p:pic>
      <p:sp>
        <p:nvSpPr>
          <p:cNvPr id="222" name="Google Shape;222;p21"/>
          <p:cNvSpPr txBox="1"/>
          <p:nvPr/>
        </p:nvSpPr>
        <p:spPr>
          <a:xfrm>
            <a:off x="1382649" y="2819906"/>
            <a:ext cx="2996565" cy="191770"/>
          </a:xfrm>
          <a:prstGeom prst="rect">
            <a:avLst/>
          </a:prstGeom>
          <a:noFill/>
          <a:ln>
            <a:noFill/>
          </a:ln>
        </p:spPr>
        <p:txBody>
          <a:bodyPr anchorCtr="0" anchor="t" bIns="0" lIns="0" spcFirstLastPara="1" rIns="0" wrap="square" tIns="11425">
            <a:spAutoFit/>
          </a:bodyPr>
          <a:lstStyle/>
          <a:p>
            <a:pPr indent="0" lvl="0" marL="12700" rtl="0" algn="l">
              <a:lnSpc>
                <a:spcPct val="100000"/>
              </a:lnSpc>
              <a:spcBef>
                <a:spcPts val="0"/>
              </a:spcBef>
              <a:spcAft>
                <a:spcPts val="0"/>
              </a:spcAft>
              <a:buNone/>
            </a:pPr>
            <a:r>
              <a:rPr lang="en-US" sz="1100">
                <a:solidFill>
                  <a:srgbClr val="668E22"/>
                </a:solidFill>
                <a:latin typeface="Gill Sans"/>
                <a:ea typeface="Gill Sans"/>
                <a:cs typeface="Gill Sans"/>
                <a:sym typeface="Gill Sans"/>
              </a:rPr>
              <a:t>Figure: </a:t>
            </a:r>
            <a:r>
              <a:rPr lang="en-US" sz="1100">
                <a:latin typeface="Gill Sans"/>
                <a:ea typeface="Gill Sans"/>
                <a:cs typeface="Gill Sans"/>
                <a:sym typeface="Gill Sans"/>
              </a:rPr>
              <a:t>Agent, Environment, State, Action, Reward</a:t>
            </a:r>
            <a:endParaRPr sz="1100">
              <a:latin typeface="Gill Sans"/>
              <a:ea typeface="Gill Sans"/>
              <a:cs typeface="Gill Sans"/>
              <a:sym typeface="Gill Sans"/>
            </a:endParaRPr>
          </a:p>
        </p:txBody>
      </p:sp>
      <p:sp>
        <p:nvSpPr>
          <p:cNvPr id="223" name="Google Shape;223;p21"/>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2"/>
          <p:cNvSpPr txBox="1"/>
          <p:nvPr>
            <p:ph type="title"/>
          </p:nvPr>
        </p:nvSpPr>
        <p:spPr>
          <a:xfrm>
            <a:off x="68986" y="236849"/>
            <a:ext cx="5439410" cy="288290"/>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a:t>Table of Contents</a:t>
            </a:r>
            <a:endParaRPr/>
          </a:p>
        </p:txBody>
      </p:sp>
      <p:sp>
        <p:nvSpPr>
          <p:cNvPr id="229" name="Google Shape;229;p22"/>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230" name="Google Shape;230;p22"/>
          <p:cNvSpPr txBox="1"/>
          <p:nvPr>
            <p:ph idx="1" type="body"/>
          </p:nvPr>
        </p:nvSpPr>
        <p:spPr>
          <a:xfrm>
            <a:off x="347294" y="599488"/>
            <a:ext cx="2422525" cy="2207260"/>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u="sng">
                <a:solidFill>
                  <a:srgbClr val="CCCCCC"/>
                </a:solidFill>
                <a:hlinkClick action="ppaction://hlinksldjump" r:id="rId3">
                  <a:extLst>
                    <a:ext uri="{A12FA001-AC4F-418D-AE19-62706E023703}">
                      <ahyp:hlinkClr val="tx"/>
                    </a:ext>
                  </a:extLst>
                </a:hlinkClick>
              </a:rPr>
              <a:t>AI Taxonomy</a:t>
            </a:r>
            <a:endParaRPr/>
          </a:p>
          <a:p>
            <a:pPr indent="0" lvl="0" marL="12700" marR="1365885" rtl="0" algn="l">
              <a:lnSpc>
                <a:spcPct val="163800"/>
              </a:lnSpc>
              <a:spcBef>
                <a:spcPts val="0"/>
              </a:spcBef>
              <a:spcAft>
                <a:spcPts val="0"/>
              </a:spcAft>
              <a:buNone/>
            </a:pPr>
            <a:r>
              <a:rPr lang="en-US" u="sng">
                <a:solidFill>
                  <a:srgbClr val="CCCCCC"/>
                </a:solidFill>
                <a:hlinkClick action="ppaction://hlinksldjump" r:id="rId4">
                  <a:extLst>
                    <a:ext uri="{A12FA001-AC4F-418D-AE19-62706E023703}">
                      <ahyp:hlinkClr val="tx"/>
                    </a:ext>
                  </a:extLst>
                </a:hlinkClick>
              </a:rPr>
              <a:t>Computer Vision</a:t>
            </a:r>
            <a:r>
              <a:rPr lang="en-US">
                <a:solidFill>
                  <a:srgbClr val="CCCCCC"/>
                </a:solidFill>
              </a:rPr>
              <a:t> </a:t>
            </a:r>
            <a:r>
              <a:rPr lang="en-US" u="sng">
                <a:solidFill>
                  <a:srgbClr val="CCCCCC"/>
                </a:solidFill>
                <a:hlinkClick action="ppaction://hlinksldjump" r:id="rId5">
                  <a:extLst>
                    <a:ext uri="{A12FA001-AC4F-418D-AE19-62706E023703}">
                      <ahyp:hlinkClr val="tx"/>
                    </a:ext>
                  </a:extLst>
                </a:hlinkClick>
              </a:rPr>
              <a:t>Deep Learning</a:t>
            </a:r>
            <a:endParaRPr/>
          </a:p>
          <a:p>
            <a:pPr indent="-223519" lvl="0" marL="235584" marR="5080" rtl="0" algn="l">
              <a:lnSpc>
                <a:spcPct val="100000"/>
              </a:lnSpc>
              <a:spcBef>
                <a:spcPts val="915"/>
              </a:spcBef>
              <a:spcAft>
                <a:spcPts val="0"/>
              </a:spcAft>
              <a:buNone/>
            </a:pPr>
            <a:r>
              <a:rPr lang="en-US" u="sng">
                <a:solidFill>
                  <a:schemeClr val="hlink"/>
                </a:solidFill>
                <a:hlinkClick action="ppaction://hlinksldjump" r:id="rId6"/>
              </a:rPr>
              <a:t>Deep Learning. Model Building Blocks</a:t>
            </a:r>
            <a:r>
              <a:rPr lang="en-US"/>
              <a:t> </a:t>
            </a:r>
            <a:r>
              <a:rPr lang="en-US" u="sng">
                <a:solidFill>
                  <a:schemeClr val="hlink"/>
                </a:solidFill>
                <a:hlinkClick action="ppaction://hlinksldjump" r:id="rId7"/>
              </a:rPr>
              <a:t>Image Data</a:t>
            </a:r>
            <a:endParaRPr/>
          </a:p>
          <a:p>
            <a:pPr indent="0" lvl="0" marL="235584" marR="616585" rtl="0" algn="l">
              <a:lnSpc>
                <a:spcPct val="100000"/>
              </a:lnSpc>
              <a:spcBef>
                <a:spcPts val="10"/>
              </a:spcBef>
              <a:spcAft>
                <a:spcPts val="0"/>
              </a:spcAft>
              <a:buNone/>
            </a:pPr>
            <a:r>
              <a:rPr lang="en-US" u="sng">
                <a:solidFill>
                  <a:schemeClr val="hlink"/>
                </a:solidFill>
                <a:hlinkClick action="ppaction://hlinksldjump" r:id="rId8"/>
              </a:rPr>
              <a:t>Artificial Neural Network</a:t>
            </a:r>
            <a:r>
              <a:rPr lang="en-US"/>
              <a:t> </a:t>
            </a:r>
            <a:r>
              <a:rPr lang="en-US" u="sng">
                <a:solidFill>
                  <a:schemeClr val="hlink"/>
                </a:solidFill>
                <a:hlinkClick action="ppaction://hlinksldjump" r:id="rId9"/>
              </a:rPr>
              <a:t>Key Activation Functions</a:t>
            </a:r>
            <a:r>
              <a:rPr lang="en-US"/>
              <a:t> </a:t>
            </a:r>
            <a:r>
              <a:rPr lang="en-US" u="sng">
                <a:solidFill>
                  <a:schemeClr val="hlink"/>
                </a:solidFill>
                <a:hlinkClick action="ppaction://hlinksldjump" r:id="rId10"/>
              </a:rPr>
              <a:t>Residual Connections</a:t>
            </a:r>
            <a:r>
              <a:rPr lang="en-US"/>
              <a:t> </a:t>
            </a:r>
            <a:r>
              <a:rPr lang="en-US" u="sng">
                <a:solidFill>
                  <a:schemeClr val="hlink"/>
                </a:solidFill>
                <a:hlinkClick action="ppaction://hlinksldjump" r:id="rId11"/>
              </a:rPr>
              <a:t>Convolution</a:t>
            </a:r>
            <a:endParaRPr/>
          </a:p>
          <a:p>
            <a:pPr indent="0" lvl="0" marL="235584" rtl="0" algn="l">
              <a:lnSpc>
                <a:spcPct val="100000"/>
              </a:lnSpc>
              <a:spcBef>
                <a:spcPts val="20"/>
              </a:spcBef>
              <a:spcAft>
                <a:spcPts val="0"/>
              </a:spcAft>
              <a:buNone/>
            </a:pPr>
            <a:r>
              <a:rPr lang="en-US" u="sng">
                <a:solidFill>
                  <a:schemeClr val="hlink"/>
                </a:solidFill>
                <a:hlinkClick action="ppaction://hlinksldjump" r:id="rId12"/>
              </a:rPr>
              <a:t>Many hidden layers</a:t>
            </a:r>
            <a:endParaRPr/>
          </a:p>
        </p:txBody>
      </p:sp>
    </p:spTree>
  </p:cSld>
  <p:clrMapOvr>
    <a:masterClrMapping/>
  </p:clrMapOvr>
  <p:transition>
    <p:cu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3"/>
          <p:cNvSpPr txBox="1"/>
          <p:nvPr>
            <p:ph type="title"/>
          </p:nvPr>
        </p:nvSpPr>
        <p:spPr>
          <a:xfrm>
            <a:off x="68986" y="236849"/>
            <a:ext cx="5439410" cy="288290"/>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a:t>Table of Contents</a:t>
            </a:r>
            <a:endParaRPr/>
          </a:p>
        </p:txBody>
      </p:sp>
      <p:sp>
        <p:nvSpPr>
          <p:cNvPr id="236" name="Google Shape;236;p23"/>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237" name="Google Shape;237;p23"/>
          <p:cNvSpPr txBox="1"/>
          <p:nvPr>
            <p:ph idx="1" type="body"/>
          </p:nvPr>
        </p:nvSpPr>
        <p:spPr>
          <a:xfrm>
            <a:off x="347294" y="599488"/>
            <a:ext cx="2422525" cy="2207260"/>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u="sng">
                <a:solidFill>
                  <a:srgbClr val="668E22"/>
                </a:solidFill>
                <a:hlinkClick action="ppaction://hlinksldjump" r:id="rId3">
                  <a:extLst>
                    <a:ext uri="{A12FA001-AC4F-418D-AE19-62706E023703}">
                      <ahyp:hlinkClr val="tx"/>
                    </a:ext>
                  </a:extLst>
                </a:hlinkClick>
              </a:rPr>
              <a:t>AI Taxonomy</a:t>
            </a:r>
            <a:endParaRPr/>
          </a:p>
          <a:p>
            <a:pPr indent="0" lvl="0" marL="12700" marR="1365885" rtl="0" algn="l">
              <a:lnSpc>
                <a:spcPct val="163800"/>
              </a:lnSpc>
              <a:spcBef>
                <a:spcPts val="0"/>
              </a:spcBef>
              <a:spcAft>
                <a:spcPts val="0"/>
              </a:spcAft>
              <a:buNone/>
            </a:pPr>
            <a:r>
              <a:rPr lang="en-US" u="sng">
                <a:solidFill>
                  <a:srgbClr val="668E22"/>
                </a:solidFill>
                <a:hlinkClick action="ppaction://hlinksldjump" r:id="rId4">
                  <a:extLst>
                    <a:ext uri="{A12FA001-AC4F-418D-AE19-62706E023703}">
                      <ahyp:hlinkClr val="tx"/>
                    </a:ext>
                  </a:extLst>
                </a:hlinkClick>
              </a:rPr>
              <a:t>Computer Vision</a:t>
            </a:r>
            <a:r>
              <a:rPr lang="en-US">
                <a:solidFill>
                  <a:srgbClr val="668E22"/>
                </a:solidFill>
              </a:rPr>
              <a:t> </a:t>
            </a:r>
            <a:r>
              <a:rPr lang="en-US" u="sng">
                <a:solidFill>
                  <a:srgbClr val="668E22"/>
                </a:solidFill>
                <a:hlinkClick action="ppaction://hlinksldjump" r:id="rId5">
                  <a:extLst>
                    <a:ext uri="{A12FA001-AC4F-418D-AE19-62706E023703}">
                      <ahyp:hlinkClr val="tx"/>
                    </a:ext>
                  </a:extLst>
                </a:hlinkClick>
              </a:rPr>
              <a:t>Deep Learning</a:t>
            </a:r>
            <a:endParaRPr/>
          </a:p>
          <a:p>
            <a:pPr indent="-223519" lvl="0" marL="235584" marR="5080" rtl="0" algn="l">
              <a:lnSpc>
                <a:spcPct val="100000"/>
              </a:lnSpc>
              <a:spcBef>
                <a:spcPts val="915"/>
              </a:spcBef>
              <a:spcAft>
                <a:spcPts val="0"/>
              </a:spcAft>
              <a:buNone/>
            </a:pPr>
            <a:r>
              <a:rPr lang="en-US" u="sng">
                <a:solidFill>
                  <a:srgbClr val="668E22"/>
                </a:solidFill>
                <a:hlinkClick action="ppaction://hlinksldjump" r:id="rId6">
                  <a:extLst>
                    <a:ext uri="{A12FA001-AC4F-418D-AE19-62706E023703}">
                      <ahyp:hlinkClr val="tx"/>
                    </a:ext>
                  </a:extLst>
                </a:hlinkClick>
              </a:rPr>
              <a:t>Deep Learning. Model Building Blocks</a:t>
            </a:r>
            <a:r>
              <a:rPr lang="en-US">
                <a:solidFill>
                  <a:srgbClr val="668E22"/>
                </a:solidFill>
              </a:rPr>
              <a:t> </a:t>
            </a:r>
            <a:r>
              <a:rPr b="1" lang="en-US" u="sng">
                <a:solidFill>
                  <a:srgbClr val="668E22"/>
                </a:solidFill>
                <a:hlinkClick action="ppaction://hlinksldjump" r:id="rId7">
                  <a:extLst>
                    <a:ext uri="{A12FA001-AC4F-418D-AE19-62706E023703}">
                      <ahyp:hlinkClr val="tx"/>
                    </a:ext>
                  </a:extLst>
                </a:hlinkClick>
              </a:rPr>
              <a:t>Image Data</a:t>
            </a:r>
            <a:endParaRPr/>
          </a:p>
          <a:p>
            <a:pPr indent="0" lvl="0" marL="235584" marR="616585" rtl="0" algn="l">
              <a:lnSpc>
                <a:spcPct val="100000"/>
              </a:lnSpc>
              <a:spcBef>
                <a:spcPts val="10"/>
              </a:spcBef>
              <a:spcAft>
                <a:spcPts val="0"/>
              </a:spcAft>
              <a:buNone/>
            </a:pPr>
            <a:r>
              <a:rPr lang="en-US" u="sng">
                <a:solidFill>
                  <a:srgbClr val="668E22"/>
                </a:solidFill>
                <a:hlinkClick action="ppaction://hlinksldjump" r:id="rId8">
                  <a:extLst>
                    <a:ext uri="{A12FA001-AC4F-418D-AE19-62706E023703}">
                      <ahyp:hlinkClr val="tx"/>
                    </a:ext>
                  </a:extLst>
                </a:hlinkClick>
              </a:rPr>
              <a:t>Artificial Neural Network</a:t>
            </a:r>
            <a:r>
              <a:rPr lang="en-US">
                <a:solidFill>
                  <a:srgbClr val="668E22"/>
                </a:solidFill>
              </a:rPr>
              <a:t> </a:t>
            </a:r>
            <a:r>
              <a:rPr lang="en-US" u="sng">
                <a:solidFill>
                  <a:srgbClr val="668E22"/>
                </a:solidFill>
                <a:hlinkClick action="ppaction://hlinksldjump" r:id="rId9">
                  <a:extLst>
                    <a:ext uri="{A12FA001-AC4F-418D-AE19-62706E023703}">
                      <ahyp:hlinkClr val="tx"/>
                    </a:ext>
                  </a:extLst>
                </a:hlinkClick>
              </a:rPr>
              <a:t>Key Activation Functions</a:t>
            </a:r>
            <a:r>
              <a:rPr lang="en-US">
                <a:solidFill>
                  <a:srgbClr val="668E22"/>
                </a:solidFill>
              </a:rPr>
              <a:t> </a:t>
            </a:r>
            <a:r>
              <a:rPr lang="en-US" u="sng">
                <a:solidFill>
                  <a:srgbClr val="668E22"/>
                </a:solidFill>
                <a:hlinkClick action="ppaction://hlinksldjump" r:id="rId10">
                  <a:extLst>
                    <a:ext uri="{A12FA001-AC4F-418D-AE19-62706E023703}">
                      <ahyp:hlinkClr val="tx"/>
                    </a:ext>
                  </a:extLst>
                </a:hlinkClick>
              </a:rPr>
              <a:t>Residual Connections</a:t>
            </a:r>
            <a:r>
              <a:rPr lang="en-US">
                <a:solidFill>
                  <a:srgbClr val="668E22"/>
                </a:solidFill>
              </a:rPr>
              <a:t> </a:t>
            </a:r>
            <a:r>
              <a:rPr lang="en-US" u="sng">
                <a:solidFill>
                  <a:srgbClr val="668E22"/>
                </a:solidFill>
                <a:hlinkClick action="ppaction://hlinksldjump" r:id="rId11">
                  <a:extLst>
                    <a:ext uri="{A12FA001-AC4F-418D-AE19-62706E023703}">
                      <ahyp:hlinkClr val="tx"/>
                    </a:ext>
                  </a:extLst>
                </a:hlinkClick>
              </a:rPr>
              <a:t>Convolution</a:t>
            </a:r>
            <a:endParaRPr/>
          </a:p>
          <a:p>
            <a:pPr indent="0" lvl="0" marL="235584" rtl="0" algn="l">
              <a:lnSpc>
                <a:spcPct val="100000"/>
              </a:lnSpc>
              <a:spcBef>
                <a:spcPts val="20"/>
              </a:spcBef>
              <a:spcAft>
                <a:spcPts val="0"/>
              </a:spcAft>
              <a:buNone/>
            </a:pPr>
            <a:r>
              <a:rPr lang="en-US" u="sng">
                <a:solidFill>
                  <a:srgbClr val="668E22"/>
                </a:solidFill>
                <a:hlinkClick action="ppaction://hlinksldjump" r:id="rId12">
                  <a:extLst>
                    <a:ext uri="{A12FA001-AC4F-418D-AE19-62706E023703}">
                      <ahyp:hlinkClr val="tx"/>
                    </a:ext>
                  </a:extLst>
                </a:hlinkClick>
              </a:rPr>
              <a:t>Many hidden layers</a:t>
            </a:r>
            <a:endParaRPr/>
          </a:p>
        </p:txBody>
      </p:sp>
    </p:spTree>
  </p:cSld>
  <p:clrMapOvr>
    <a:masterClrMapping/>
  </p:clrMapOvr>
  <p:transition>
    <p:cut/>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4"/>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Image Data</a:t>
            </a:r>
            <a:endParaRPr/>
          </a:p>
        </p:txBody>
      </p:sp>
      <p:sp>
        <p:nvSpPr>
          <p:cNvPr id="243" name="Google Shape;243;p24"/>
          <p:cNvSpPr/>
          <p:nvPr/>
        </p:nvSpPr>
        <p:spPr>
          <a:xfrm>
            <a:off x="309384" y="1104366"/>
            <a:ext cx="5141595" cy="105410"/>
          </a:xfrm>
          <a:custGeom>
            <a:rect b="b" l="l" r="r" t="t"/>
            <a:pathLst>
              <a:path extrusionOk="0" h="105409" w="5141595">
                <a:moveTo>
                  <a:pt x="0" y="105016"/>
                </a:moveTo>
                <a:lnTo>
                  <a:pt x="5141214" y="105016"/>
                </a:lnTo>
                <a:lnTo>
                  <a:pt x="5141214" y="0"/>
                </a:lnTo>
                <a:lnTo>
                  <a:pt x="0" y="0"/>
                </a:lnTo>
                <a:lnTo>
                  <a:pt x="0" y="105016"/>
                </a:lnTo>
                <a:close/>
              </a:path>
            </a:pathLst>
          </a:custGeom>
          <a:solidFill>
            <a:srgbClr val="E0E8D2"/>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44" name="Google Shape;244;p24"/>
          <p:cNvSpPr txBox="1"/>
          <p:nvPr/>
        </p:nvSpPr>
        <p:spPr>
          <a:xfrm>
            <a:off x="309384" y="1209382"/>
            <a:ext cx="5141595" cy="447675"/>
          </a:xfrm>
          <a:prstGeom prst="rect">
            <a:avLst/>
          </a:prstGeom>
          <a:solidFill>
            <a:srgbClr val="EFF3E9"/>
          </a:solidFill>
          <a:ln>
            <a:noFill/>
          </a:ln>
        </p:spPr>
        <p:txBody>
          <a:bodyPr anchorCtr="0" anchor="t" bIns="0" lIns="0" spcFirstLastPara="1" rIns="0" wrap="square" tIns="31100">
            <a:spAutoFit/>
          </a:bodyPr>
          <a:lstStyle/>
          <a:p>
            <a:pPr indent="0" lvl="0" marL="50165" rtl="0" algn="l">
              <a:lnSpc>
                <a:spcPct val="100000"/>
              </a:lnSpc>
              <a:spcBef>
                <a:spcPts val="0"/>
              </a:spcBef>
              <a:spcAft>
                <a:spcPts val="0"/>
              </a:spcAft>
              <a:buNone/>
            </a:pPr>
            <a:r>
              <a:rPr lang="en-US" sz="1200">
                <a:latin typeface="Tahoma"/>
                <a:ea typeface="Tahoma"/>
                <a:cs typeface="Tahoma"/>
                <a:sym typeface="Tahoma"/>
              </a:rPr>
              <a:t>Photo/Video </a:t>
            </a:r>
            <a:r>
              <a:rPr i="1" lang="en-US" sz="1200">
                <a:latin typeface="Century Gothic"/>
                <a:ea typeface="Century Gothic"/>
                <a:cs typeface="Century Gothic"/>
                <a:sym typeface="Century Gothic"/>
              </a:rPr>
              <a:t>−→ </a:t>
            </a:r>
            <a:r>
              <a:rPr lang="en-US" sz="1200">
                <a:latin typeface="Tahoma"/>
                <a:ea typeface="Tahoma"/>
                <a:cs typeface="Tahoma"/>
                <a:sym typeface="Tahoma"/>
              </a:rPr>
              <a:t>Digital Image </a:t>
            </a:r>
            <a:r>
              <a:rPr i="1" lang="en-US" sz="1200">
                <a:latin typeface="Century Gothic"/>
                <a:ea typeface="Century Gothic"/>
                <a:cs typeface="Century Gothic"/>
                <a:sym typeface="Century Gothic"/>
              </a:rPr>
              <a:t>−→ </a:t>
            </a:r>
            <a:r>
              <a:rPr lang="en-US" sz="1200">
                <a:latin typeface="Tahoma"/>
                <a:ea typeface="Tahoma"/>
                <a:cs typeface="Tahoma"/>
                <a:sym typeface="Tahoma"/>
              </a:rPr>
              <a:t>Matrix of pixels: (rows x columns) </a:t>
            </a:r>
            <a:r>
              <a:rPr i="1" lang="en-US" sz="1200">
                <a:latin typeface="Century Gothic"/>
                <a:ea typeface="Century Gothic"/>
                <a:cs typeface="Century Gothic"/>
                <a:sym typeface="Century Gothic"/>
              </a:rPr>
              <a:t>−→</a:t>
            </a:r>
            <a:endParaRPr sz="1200">
              <a:latin typeface="Century Gothic"/>
              <a:ea typeface="Century Gothic"/>
              <a:cs typeface="Century Gothic"/>
              <a:sym typeface="Century Gothic"/>
            </a:endParaRPr>
          </a:p>
          <a:p>
            <a:pPr indent="0" lvl="0" marL="50165" rtl="0" algn="l">
              <a:lnSpc>
                <a:spcPct val="100000"/>
              </a:lnSpc>
              <a:spcBef>
                <a:spcPts val="5"/>
              </a:spcBef>
              <a:spcAft>
                <a:spcPts val="0"/>
              </a:spcAft>
              <a:buNone/>
            </a:pPr>
            <a:r>
              <a:rPr lang="en-US" sz="1200">
                <a:latin typeface="Tahoma"/>
                <a:ea typeface="Tahoma"/>
                <a:cs typeface="Tahoma"/>
                <a:sym typeface="Tahoma"/>
              </a:rPr>
              <a:t>Each pixel holds a value corresponding to its intensity</a:t>
            </a:r>
            <a:endParaRPr sz="1200">
              <a:latin typeface="Tahoma"/>
              <a:ea typeface="Tahoma"/>
              <a:cs typeface="Tahoma"/>
              <a:sym typeface="Tahoma"/>
            </a:endParaRPr>
          </a:p>
        </p:txBody>
      </p:sp>
      <p:sp>
        <p:nvSpPr>
          <p:cNvPr id="245" name="Google Shape;245;p24"/>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246" name="Google Shape;246;p24"/>
          <p:cNvSpPr txBox="1"/>
          <p:nvPr/>
        </p:nvSpPr>
        <p:spPr>
          <a:xfrm>
            <a:off x="347294" y="1713316"/>
            <a:ext cx="5001895" cy="574675"/>
          </a:xfrm>
          <a:prstGeom prst="rect">
            <a:avLst/>
          </a:prstGeom>
          <a:noFill/>
          <a:ln>
            <a:noFill/>
          </a:ln>
        </p:spPr>
        <p:txBody>
          <a:bodyPr anchorCtr="0" anchor="t" bIns="0" lIns="0" spcFirstLastPara="1" rIns="0" wrap="square" tIns="12050">
            <a:spAutoFit/>
          </a:bodyPr>
          <a:lstStyle/>
          <a:p>
            <a:pPr indent="0" lvl="0" marL="12700" marR="5080" rtl="0" algn="l">
              <a:lnSpc>
                <a:spcPct val="100000"/>
              </a:lnSpc>
              <a:spcBef>
                <a:spcPts val="0"/>
              </a:spcBef>
              <a:spcAft>
                <a:spcPts val="0"/>
              </a:spcAft>
              <a:buNone/>
            </a:pPr>
            <a:r>
              <a:rPr lang="en-US" sz="1200">
                <a:latin typeface="Tahoma"/>
                <a:ea typeface="Tahoma"/>
                <a:cs typeface="Tahoma"/>
                <a:sym typeface="Tahoma"/>
              </a:rPr>
              <a:t>In the case of grayscale images, this matrix is two-dimensional, where each element of the matrix represents a single pixel. For instance, in a </a:t>
            </a:r>
            <a:r>
              <a:rPr lang="en-US" sz="1200">
                <a:solidFill>
                  <a:srgbClr val="FF6600"/>
                </a:solidFill>
                <a:latin typeface="Tahoma"/>
                <a:ea typeface="Tahoma"/>
                <a:cs typeface="Tahoma"/>
                <a:sym typeface="Tahoma"/>
              </a:rPr>
              <a:t>8-bit grayscale image</a:t>
            </a:r>
            <a:r>
              <a:rPr lang="en-US" sz="1200">
                <a:latin typeface="Tahoma"/>
                <a:ea typeface="Tahoma"/>
                <a:cs typeface="Tahoma"/>
                <a:sym typeface="Tahoma"/>
              </a:rPr>
              <a:t>, the pixel values range from 0 (black) to 255 (white).</a:t>
            </a:r>
            <a:endParaRPr sz="1200">
              <a:latin typeface="Tahoma"/>
              <a:ea typeface="Tahoma"/>
              <a:cs typeface="Tahoma"/>
              <a:sym typeface="Tahoma"/>
            </a:endParaRPr>
          </a:p>
        </p:txBody>
      </p:sp>
    </p:spTree>
  </p:cSld>
  <p:clrMapOvr>
    <a:masterClrMapping/>
  </p:clrMapOvr>
  <p:transition>
    <p:cut/>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5"/>
          <p:cNvSpPr txBox="1"/>
          <p:nvPr/>
        </p:nvSpPr>
        <p:spPr>
          <a:xfrm>
            <a:off x="68986" y="236849"/>
            <a:ext cx="1026794"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sz="1700" u="sng">
                <a:solidFill>
                  <a:srgbClr val="668E22"/>
                </a:solidFill>
                <a:latin typeface="Arial Narrow"/>
                <a:ea typeface="Arial Narrow"/>
                <a:cs typeface="Arial Narrow"/>
                <a:sym typeface="Arial Narrow"/>
                <a:hlinkClick action="ppaction://hlinksldjump" r:id="rId3">
                  <a:extLst>
                    <a:ext uri="{A12FA001-AC4F-418D-AE19-62706E023703}">
                      <ahyp:hlinkClr val="tx"/>
                    </a:ext>
                  </a:extLst>
                </a:hlinkClick>
              </a:rPr>
              <a:t>Image Data</a:t>
            </a:r>
            <a:endParaRPr sz="1700">
              <a:solidFill>
                <a:srgbClr val="668E22"/>
              </a:solidFill>
              <a:latin typeface="Arial Narrow"/>
              <a:ea typeface="Arial Narrow"/>
              <a:cs typeface="Arial Narrow"/>
              <a:sym typeface="Arial Narrow"/>
            </a:endParaRPr>
          </a:p>
        </p:txBody>
      </p:sp>
      <p:sp>
        <p:nvSpPr>
          <p:cNvPr id="252" name="Google Shape;252;p25"/>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253" name="Google Shape;253;p25"/>
          <p:cNvSpPr txBox="1"/>
          <p:nvPr/>
        </p:nvSpPr>
        <p:spPr>
          <a:xfrm>
            <a:off x="981417" y="1385618"/>
            <a:ext cx="158750" cy="207645"/>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1200">
                <a:latin typeface="Arial"/>
                <a:ea typeface="Arial"/>
                <a:cs typeface="Arial"/>
                <a:sym typeface="Arial"/>
              </a:rPr>
              <a:t></a:t>
            </a:r>
            <a:endParaRPr sz="1200">
              <a:latin typeface="Arial"/>
              <a:ea typeface="Arial"/>
              <a:cs typeface="Arial"/>
              <a:sym typeface="Arial"/>
            </a:endParaRPr>
          </a:p>
        </p:txBody>
      </p:sp>
      <p:sp>
        <p:nvSpPr>
          <p:cNvPr id="254" name="Google Shape;254;p25"/>
          <p:cNvSpPr txBox="1"/>
          <p:nvPr/>
        </p:nvSpPr>
        <p:spPr>
          <a:xfrm>
            <a:off x="347294" y="1605772"/>
            <a:ext cx="792480" cy="260985"/>
          </a:xfrm>
          <a:prstGeom prst="rect">
            <a:avLst/>
          </a:prstGeom>
          <a:noFill/>
          <a:ln>
            <a:noFill/>
          </a:ln>
        </p:spPr>
        <p:txBody>
          <a:bodyPr anchorCtr="0" anchor="t" bIns="0" lIns="0" spcFirstLastPara="1" rIns="0" wrap="square" tIns="12050">
            <a:spAutoFit/>
          </a:bodyPr>
          <a:lstStyle/>
          <a:p>
            <a:pPr indent="0" lvl="0" marL="12700" rtl="0" algn="l">
              <a:lnSpc>
                <a:spcPct val="77500"/>
              </a:lnSpc>
              <a:spcBef>
                <a:spcPts val="0"/>
              </a:spcBef>
              <a:spcAft>
                <a:spcPts val="0"/>
              </a:spcAft>
              <a:buNone/>
            </a:pPr>
            <a:r>
              <a:rPr i="1" lang="en-US" sz="1200">
                <a:latin typeface="Bookman Old Style"/>
                <a:ea typeface="Bookman Old Style"/>
                <a:cs typeface="Bookman Old Style"/>
                <a:sym typeface="Bookman Old Style"/>
              </a:rPr>
              <a:t>f </a:t>
            </a:r>
            <a:r>
              <a:rPr lang="en-US" sz="1200">
                <a:latin typeface="Book Antiqua"/>
                <a:ea typeface="Book Antiqua"/>
                <a:cs typeface="Book Antiqua"/>
                <a:sym typeface="Book Antiqua"/>
              </a:rPr>
              <a:t>(</a:t>
            </a:r>
            <a:r>
              <a:rPr i="1" lang="en-US" sz="1200">
                <a:latin typeface="Bookman Old Style"/>
                <a:ea typeface="Bookman Old Style"/>
                <a:cs typeface="Bookman Old Style"/>
                <a:sym typeface="Bookman Old Style"/>
              </a:rPr>
              <a:t>x, y</a:t>
            </a:r>
            <a:r>
              <a:rPr lang="en-US" sz="1200">
                <a:latin typeface="Book Antiqua"/>
                <a:ea typeface="Book Antiqua"/>
                <a:cs typeface="Book Antiqua"/>
                <a:sym typeface="Book Antiqua"/>
              </a:rPr>
              <a:t>) =</a:t>
            </a:r>
            <a:endParaRPr sz="1200">
              <a:latin typeface="Book Antiqua"/>
              <a:ea typeface="Book Antiqua"/>
              <a:cs typeface="Book Antiqua"/>
              <a:sym typeface="Book Antiqua"/>
            </a:endParaRPr>
          </a:p>
          <a:p>
            <a:pPr indent="0" lvl="0" marL="0" marR="5080" rtl="0" algn="r">
              <a:lnSpc>
                <a:spcPct val="77500"/>
              </a:lnSpc>
              <a:spcBef>
                <a:spcPts val="0"/>
              </a:spcBef>
              <a:spcAft>
                <a:spcPts val="0"/>
              </a:spcAft>
              <a:buNone/>
            </a:pPr>
            <a:r>
              <a:rPr lang="en-US" sz="1200">
                <a:latin typeface="Arial"/>
                <a:ea typeface="Arial"/>
                <a:cs typeface="Arial"/>
                <a:sym typeface="Arial"/>
              </a:rPr>
              <a:t></a:t>
            </a:r>
            <a:endParaRPr sz="1200">
              <a:latin typeface="Arial"/>
              <a:ea typeface="Arial"/>
              <a:cs typeface="Arial"/>
              <a:sym typeface="Arial"/>
            </a:endParaRPr>
          </a:p>
        </p:txBody>
      </p:sp>
      <p:sp>
        <p:nvSpPr>
          <p:cNvPr id="255" name="Google Shape;255;p25"/>
          <p:cNvSpPr txBox="1"/>
          <p:nvPr/>
        </p:nvSpPr>
        <p:spPr>
          <a:xfrm>
            <a:off x="956017" y="1750019"/>
            <a:ext cx="209550" cy="207645"/>
          </a:xfrm>
          <a:prstGeom prst="rect">
            <a:avLst/>
          </a:prstGeom>
          <a:noFill/>
          <a:ln>
            <a:noFill/>
          </a:ln>
        </p:spPr>
        <p:txBody>
          <a:bodyPr anchorCtr="0" anchor="t" bIns="0" lIns="0" spcFirstLastPara="1" rIns="0" wrap="square" tIns="12050">
            <a:spAutoFit/>
          </a:bodyPr>
          <a:lstStyle/>
          <a:p>
            <a:pPr indent="0" lvl="0" marL="38100" rtl="0" algn="l">
              <a:lnSpc>
                <a:spcPct val="100000"/>
              </a:lnSpc>
              <a:spcBef>
                <a:spcPts val="0"/>
              </a:spcBef>
              <a:spcAft>
                <a:spcPts val="0"/>
              </a:spcAft>
              <a:buNone/>
            </a:pPr>
            <a:r>
              <a:rPr lang="en-US" sz="1200">
                <a:latin typeface="Arial"/>
                <a:ea typeface="Arial"/>
                <a:cs typeface="Arial"/>
                <a:sym typeface="Arial"/>
              </a:rPr>
              <a:t></a:t>
            </a:r>
            <a:r>
              <a:rPr baseline="-25000" lang="en-US" sz="1800">
                <a:latin typeface="Arial"/>
                <a:ea typeface="Arial"/>
                <a:cs typeface="Arial"/>
                <a:sym typeface="Arial"/>
              </a:rPr>
              <a:t></a:t>
            </a:r>
            <a:endParaRPr baseline="-25000" sz="1800">
              <a:latin typeface="Arial"/>
              <a:ea typeface="Arial"/>
              <a:cs typeface="Arial"/>
              <a:sym typeface="Arial"/>
            </a:endParaRPr>
          </a:p>
        </p:txBody>
      </p:sp>
      <p:sp>
        <p:nvSpPr>
          <p:cNvPr id="256" name="Google Shape;256;p25"/>
          <p:cNvSpPr txBox="1"/>
          <p:nvPr/>
        </p:nvSpPr>
        <p:spPr>
          <a:xfrm>
            <a:off x="1286891" y="1329319"/>
            <a:ext cx="446405" cy="391160"/>
          </a:xfrm>
          <a:prstGeom prst="rect">
            <a:avLst/>
          </a:prstGeom>
          <a:noFill/>
          <a:ln>
            <a:noFill/>
          </a:ln>
        </p:spPr>
        <p:txBody>
          <a:bodyPr anchorCtr="0" anchor="t" bIns="0" lIns="0" spcFirstLastPara="1" rIns="0" wrap="square" tIns="12050">
            <a:spAutoFit/>
          </a:bodyPr>
          <a:lstStyle/>
          <a:p>
            <a:pPr indent="0" lvl="0" marL="0" rtl="0" algn="ctr">
              <a:lnSpc>
                <a:spcPct val="100000"/>
              </a:lnSpc>
              <a:spcBef>
                <a:spcPts val="0"/>
              </a:spcBef>
              <a:spcAft>
                <a:spcPts val="0"/>
              </a:spcAft>
              <a:buNone/>
            </a:pPr>
            <a:r>
              <a:rPr i="1" lang="en-US" sz="1200">
                <a:latin typeface="Bookman Old Style"/>
                <a:ea typeface="Bookman Old Style"/>
                <a:cs typeface="Bookman Old Style"/>
                <a:sym typeface="Bookman Old Style"/>
              </a:rPr>
              <a:t>f </a:t>
            </a:r>
            <a:r>
              <a:rPr lang="en-US" sz="1200">
                <a:latin typeface="Book Antiqua"/>
                <a:ea typeface="Book Antiqua"/>
                <a:cs typeface="Book Antiqua"/>
                <a:sym typeface="Book Antiqua"/>
              </a:rPr>
              <a:t>(1</a:t>
            </a:r>
            <a:r>
              <a:rPr i="1" lang="en-US" sz="1200">
                <a:latin typeface="Bookman Old Style"/>
                <a:ea typeface="Bookman Old Style"/>
                <a:cs typeface="Bookman Old Style"/>
                <a:sym typeface="Bookman Old Style"/>
              </a:rPr>
              <a:t>, </a:t>
            </a:r>
            <a:r>
              <a:rPr lang="en-US" sz="1200">
                <a:latin typeface="Book Antiqua"/>
                <a:ea typeface="Book Antiqua"/>
                <a:cs typeface="Book Antiqua"/>
                <a:sym typeface="Book Antiqua"/>
              </a:rPr>
              <a:t>0)</a:t>
            </a:r>
            <a:endParaRPr sz="1200">
              <a:latin typeface="Book Antiqua"/>
              <a:ea typeface="Book Antiqua"/>
              <a:cs typeface="Book Antiqua"/>
              <a:sym typeface="Book Antiqua"/>
            </a:endParaRPr>
          </a:p>
          <a:p>
            <a:pPr indent="0" lvl="0" marL="0" rtl="0" algn="ctr">
              <a:lnSpc>
                <a:spcPct val="100000"/>
              </a:lnSpc>
              <a:spcBef>
                <a:spcPts val="5"/>
              </a:spcBef>
              <a:spcAft>
                <a:spcPts val="0"/>
              </a:spcAft>
              <a:buNone/>
            </a:pPr>
            <a:r>
              <a:rPr i="1" lang="en-US" sz="1200">
                <a:latin typeface="Bookman Old Style"/>
                <a:ea typeface="Bookman Old Style"/>
                <a:cs typeface="Bookman Old Style"/>
                <a:sym typeface="Bookman Old Style"/>
              </a:rPr>
              <a:t>. . .</a:t>
            </a:r>
            <a:endParaRPr sz="1200">
              <a:latin typeface="Bookman Old Style"/>
              <a:ea typeface="Bookman Old Style"/>
              <a:cs typeface="Bookman Old Style"/>
              <a:sym typeface="Bookman Old Style"/>
            </a:endParaRPr>
          </a:p>
        </p:txBody>
      </p:sp>
      <p:sp>
        <p:nvSpPr>
          <p:cNvPr id="257" name="Google Shape;257;p25"/>
          <p:cNvSpPr txBox="1"/>
          <p:nvPr/>
        </p:nvSpPr>
        <p:spPr>
          <a:xfrm>
            <a:off x="1409839" y="1879699"/>
            <a:ext cx="200025" cy="207645"/>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i="1" lang="en-US" sz="1200">
                <a:latin typeface="Bookman Old Style"/>
                <a:ea typeface="Bookman Old Style"/>
                <a:cs typeface="Bookman Old Style"/>
                <a:sym typeface="Bookman Old Style"/>
              </a:rPr>
              <a:t>. . .</a:t>
            </a:r>
            <a:endParaRPr sz="1200">
              <a:latin typeface="Bookman Old Style"/>
              <a:ea typeface="Bookman Old Style"/>
              <a:cs typeface="Bookman Old Style"/>
              <a:sym typeface="Bookman Old Style"/>
            </a:endParaRPr>
          </a:p>
        </p:txBody>
      </p:sp>
      <p:graphicFrame>
        <p:nvGraphicFramePr>
          <p:cNvPr id="258" name="Google Shape;258;p25"/>
          <p:cNvGraphicFramePr/>
          <p:nvPr/>
        </p:nvGraphicFramePr>
        <p:xfrm>
          <a:off x="359994" y="1019920"/>
          <a:ext cx="3000000" cy="3000000"/>
        </p:xfrm>
        <a:graphic>
          <a:graphicData uri="http://schemas.openxmlformats.org/drawingml/2006/table">
            <a:tbl>
              <a:tblPr bandRow="1" firstRow="1">
                <a:noFill/>
                <a:tableStyleId>{5C25DDBC-4565-464A-9AF2-313181C8A197}</a:tableStyleId>
              </a:tblPr>
              <a:tblGrid>
                <a:gridCol w="1644025"/>
                <a:gridCol w="844550"/>
                <a:gridCol w="2202175"/>
              </a:tblGrid>
              <a:tr h="341000">
                <a:tc>
                  <a:txBody>
                    <a:bodyPr/>
                    <a:lstStyle/>
                    <a:p>
                      <a:pPr indent="0" lvl="0" marL="0" marR="0" rtl="0" algn="l">
                        <a:lnSpc>
                          <a:spcPct val="94583"/>
                        </a:lnSpc>
                        <a:spcBef>
                          <a:spcPts val="0"/>
                        </a:spcBef>
                        <a:spcAft>
                          <a:spcPts val="0"/>
                        </a:spcAft>
                        <a:buNone/>
                      </a:pPr>
                      <a:r>
                        <a:rPr lang="en-US" sz="1200" u="none" cap="none" strike="noStrike">
                          <a:latin typeface="Tahoma"/>
                          <a:ea typeface="Tahoma"/>
                          <a:cs typeface="Tahoma"/>
                          <a:sym typeface="Tahoma"/>
                        </a:rPr>
                        <a:t>Grayscale image of size </a:t>
                      </a:r>
                      <a:r>
                        <a:rPr i="1" lang="en-US" sz="1200" u="none" cap="none" strike="noStrike">
                          <a:latin typeface="Bookman Old Style"/>
                          <a:ea typeface="Bookman Old Style"/>
                          <a:cs typeface="Bookman Old Style"/>
                          <a:sym typeface="Bookman Old Style"/>
                        </a:rPr>
                        <a:t>M</a:t>
                      </a:r>
                      <a:endParaRPr sz="1200" u="none" cap="none" strike="noStrike">
                        <a:latin typeface="Bookman Old Style"/>
                        <a:ea typeface="Bookman Old Style"/>
                        <a:cs typeface="Bookman Old Style"/>
                        <a:sym typeface="Bookman Old Style"/>
                      </a:endParaRPr>
                    </a:p>
                    <a:p>
                      <a:pPr indent="0" lvl="0" marL="633730" marR="0" rtl="0" algn="l">
                        <a:lnSpc>
                          <a:spcPct val="77222"/>
                        </a:lnSpc>
                        <a:spcBef>
                          <a:spcPts val="0"/>
                        </a:spcBef>
                        <a:spcAft>
                          <a:spcPts val="0"/>
                        </a:spcAft>
                        <a:buNone/>
                      </a:pPr>
                      <a:r>
                        <a:rPr baseline="30000" lang="en-US" sz="1800" u="none" cap="none" strike="noStrike">
                          <a:latin typeface="Arial"/>
                          <a:ea typeface="Arial"/>
                          <a:cs typeface="Arial"/>
                          <a:sym typeface="Arial"/>
                        </a:rPr>
                        <a:t>	</a:t>
                      </a:r>
                      <a:r>
                        <a:rPr i="1" lang="en-US" sz="1200" u="none" cap="none" strike="noStrike">
                          <a:latin typeface="Bookman Old Style"/>
                          <a:ea typeface="Bookman Old Style"/>
                          <a:cs typeface="Bookman Old Style"/>
                          <a:sym typeface="Bookman Old Style"/>
                        </a:rPr>
                        <a:t>f </a:t>
                      </a:r>
                      <a:r>
                        <a:rPr lang="en-US" sz="1200" u="none" cap="none" strike="noStrike">
                          <a:latin typeface="Book Antiqua"/>
                          <a:ea typeface="Book Antiqua"/>
                          <a:cs typeface="Book Antiqua"/>
                          <a:sym typeface="Book Antiqua"/>
                        </a:rPr>
                        <a:t>(0</a:t>
                      </a:r>
                      <a:r>
                        <a:rPr i="1" lang="en-US" sz="1200" u="none" cap="none" strike="noStrike">
                          <a:latin typeface="Bookman Old Style"/>
                          <a:ea typeface="Bookman Old Style"/>
                          <a:cs typeface="Bookman Old Style"/>
                          <a:sym typeface="Bookman Old Style"/>
                        </a:rPr>
                        <a:t>, </a:t>
                      </a:r>
                      <a:r>
                        <a:rPr lang="en-US" sz="1200" u="none" cap="none" strike="noStrike">
                          <a:latin typeface="Book Antiqua"/>
                          <a:ea typeface="Book Antiqua"/>
                          <a:cs typeface="Book Antiqua"/>
                          <a:sym typeface="Book Antiqua"/>
                        </a:rPr>
                        <a:t>0)</a:t>
                      </a:r>
                      <a:endParaRPr sz="1200" u="none" cap="none" strike="noStrike">
                        <a:latin typeface="Book Antiqua"/>
                        <a:ea typeface="Book Antiqua"/>
                        <a:cs typeface="Book Antiqua"/>
                        <a:sym typeface="Book Antiqua"/>
                      </a:endParaRPr>
                    </a:p>
                  </a:txBody>
                  <a:tcPr marT="0" marB="0" marR="0" marL="0"/>
                </a:tc>
                <a:tc>
                  <a:txBody>
                    <a:bodyPr/>
                    <a:lstStyle/>
                    <a:p>
                      <a:pPr indent="0" lvl="0" marL="33655" marR="0" rtl="0" algn="l">
                        <a:lnSpc>
                          <a:spcPct val="94583"/>
                        </a:lnSpc>
                        <a:spcBef>
                          <a:spcPts val="0"/>
                        </a:spcBef>
                        <a:spcAft>
                          <a:spcPts val="0"/>
                        </a:spcAft>
                        <a:buNone/>
                      </a:pPr>
                      <a:r>
                        <a:rPr i="1" lang="en-US" sz="1200" u="none" cap="none" strike="noStrike">
                          <a:latin typeface="Century Gothic"/>
                          <a:ea typeface="Century Gothic"/>
                          <a:cs typeface="Century Gothic"/>
                          <a:sym typeface="Century Gothic"/>
                        </a:rPr>
                        <a:t>× </a:t>
                      </a:r>
                      <a:r>
                        <a:rPr i="1" lang="en-US" sz="1200" u="none" cap="none" strike="noStrike">
                          <a:latin typeface="Bookman Old Style"/>
                          <a:ea typeface="Bookman Old Style"/>
                          <a:cs typeface="Bookman Old Style"/>
                          <a:sym typeface="Bookman Old Style"/>
                        </a:rPr>
                        <a:t>N </a:t>
                      </a:r>
                      <a:r>
                        <a:rPr lang="en-US" sz="1200" u="none" cap="none" strike="noStrike">
                          <a:latin typeface="Tahoma"/>
                          <a:ea typeface="Tahoma"/>
                          <a:cs typeface="Tahoma"/>
                          <a:sym typeface="Tahoma"/>
                        </a:rPr>
                        <a:t>:</a:t>
                      </a:r>
                      <a:endParaRPr sz="1200" u="none" cap="none" strike="noStrike">
                        <a:latin typeface="Tahoma"/>
                        <a:ea typeface="Tahoma"/>
                        <a:cs typeface="Tahoma"/>
                        <a:sym typeface="Tahoma"/>
                      </a:endParaRPr>
                    </a:p>
                    <a:p>
                      <a:pPr indent="0" lvl="0" marL="187960" marR="0" rtl="0" algn="l">
                        <a:lnSpc>
                          <a:spcPct val="115833"/>
                        </a:lnSpc>
                        <a:spcBef>
                          <a:spcPts val="0"/>
                        </a:spcBef>
                        <a:spcAft>
                          <a:spcPts val="0"/>
                        </a:spcAft>
                        <a:buNone/>
                      </a:pPr>
                      <a:r>
                        <a:rPr i="1" lang="en-US" sz="1200" u="none" cap="none" strike="noStrike">
                          <a:latin typeface="Bookman Old Style"/>
                          <a:ea typeface="Bookman Old Style"/>
                          <a:cs typeface="Bookman Old Style"/>
                          <a:sym typeface="Bookman Old Style"/>
                        </a:rPr>
                        <a:t>f </a:t>
                      </a:r>
                      <a:r>
                        <a:rPr lang="en-US" sz="1200" u="none" cap="none" strike="noStrike">
                          <a:latin typeface="Book Antiqua"/>
                          <a:ea typeface="Book Antiqua"/>
                          <a:cs typeface="Book Antiqua"/>
                          <a:sym typeface="Book Antiqua"/>
                        </a:rPr>
                        <a:t>(0</a:t>
                      </a:r>
                      <a:r>
                        <a:rPr i="1" lang="en-US" sz="1200" u="none" cap="none" strike="noStrike">
                          <a:latin typeface="Bookman Old Style"/>
                          <a:ea typeface="Bookman Old Style"/>
                          <a:cs typeface="Bookman Old Style"/>
                          <a:sym typeface="Bookman Old Style"/>
                        </a:rPr>
                        <a:t>, </a:t>
                      </a:r>
                      <a:r>
                        <a:rPr lang="en-US" sz="1200" u="none" cap="none" strike="noStrike">
                          <a:latin typeface="Book Antiqua"/>
                          <a:ea typeface="Book Antiqua"/>
                          <a:cs typeface="Book Antiqua"/>
                          <a:sym typeface="Book Antiqua"/>
                        </a:rPr>
                        <a:t>1)</a:t>
                      </a:r>
                      <a:endParaRPr sz="1200" u="none" cap="none" strike="noStrike">
                        <a:latin typeface="Book Antiqua"/>
                        <a:ea typeface="Book Antiqua"/>
                        <a:cs typeface="Book Antiqua"/>
                        <a:sym typeface="Book Antiqua"/>
                      </a:endParaRPr>
                    </a:p>
                  </a:txBody>
                  <a:tcPr marT="0" marB="0" marR="0" marL="0"/>
                </a:tc>
                <a:tc>
                  <a:txBody>
                    <a:bodyPr/>
                    <a:lstStyle/>
                    <a:p>
                      <a:pPr indent="0" lvl="0" marL="0" marR="24130" rtl="0" algn="r">
                        <a:lnSpc>
                          <a:spcPct val="100000"/>
                        </a:lnSpc>
                        <a:spcBef>
                          <a:spcPts val="0"/>
                        </a:spcBef>
                        <a:spcAft>
                          <a:spcPts val="0"/>
                        </a:spcAft>
                        <a:buNone/>
                      </a:pPr>
                      <a:r>
                        <a:rPr i="1" lang="en-US" sz="1200" u="none" cap="none" strike="noStrike">
                          <a:latin typeface="Bookman Old Style"/>
                          <a:ea typeface="Bookman Old Style"/>
                          <a:cs typeface="Bookman Old Style"/>
                          <a:sym typeface="Bookman Old Style"/>
                        </a:rPr>
                        <a:t>f </a:t>
                      </a:r>
                      <a:r>
                        <a:rPr lang="en-US" sz="1200" u="none" cap="none" strike="noStrike">
                          <a:latin typeface="Book Antiqua"/>
                          <a:ea typeface="Book Antiqua"/>
                          <a:cs typeface="Book Antiqua"/>
                          <a:sym typeface="Book Antiqua"/>
                        </a:rPr>
                        <a:t>(0</a:t>
                      </a:r>
                      <a:r>
                        <a:rPr i="1" lang="en-US" sz="1200" u="none" cap="none" strike="noStrike">
                          <a:latin typeface="Bookman Old Style"/>
                          <a:ea typeface="Bookman Old Style"/>
                          <a:cs typeface="Bookman Old Style"/>
                          <a:sym typeface="Bookman Old Style"/>
                        </a:rPr>
                        <a:t>, </a:t>
                      </a:r>
                      <a:r>
                        <a:rPr lang="en-US" sz="1200" u="none" cap="none" strike="noStrike">
                          <a:latin typeface="Book Antiqua"/>
                          <a:ea typeface="Book Antiqua"/>
                          <a:cs typeface="Book Antiqua"/>
                          <a:sym typeface="Book Antiqua"/>
                        </a:rPr>
                        <a:t>2)	</a:t>
                      </a:r>
                      <a:r>
                        <a:rPr i="1" lang="en-US" sz="1200" u="none" cap="none" strike="noStrike">
                          <a:latin typeface="Bookman Old Style"/>
                          <a:ea typeface="Bookman Old Style"/>
                          <a:cs typeface="Bookman Old Style"/>
                          <a:sym typeface="Bookman Old Style"/>
                        </a:rPr>
                        <a:t>. . .	f </a:t>
                      </a:r>
                      <a:r>
                        <a:rPr lang="en-US" sz="1200" u="none" cap="none" strike="noStrike">
                          <a:latin typeface="Book Antiqua"/>
                          <a:ea typeface="Book Antiqua"/>
                          <a:cs typeface="Book Antiqua"/>
                          <a:sym typeface="Book Antiqua"/>
                        </a:rPr>
                        <a:t>(0</a:t>
                      </a:r>
                      <a:r>
                        <a:rPr i="1" lang="en-US" sz="1200" u="none" cap="none" strike="noStrike">
                          <a:latin typeface="Bookman Old Style"/>
                          <a:ea typeface="Bookman Old Style"/>
                          <a:cs typeface="Bookman Old Style"/>
                          <a:sym typeface="Bookman Old Style"/>
                        </a:rPr>
                        <a:t>, N </a:t>
                      </a:r>
                      <a:r>
                        <a:rPr i="1" lang="en-US" sz="1200" u="none" cap="none" strike="noStrike">
                          <a:latin typeface="Century Gothic"/>
                          <a:ea typeface="Century Gothic"/>
                          <a:cs typeface="Century Gothic"/>
                          <a:sym typeface="Century Gothic"/>
                        </a:rPr>
                        <a:t>− </a:t>
                      </a:r>
                      <a:r>
                        <a:rPr lang="en-US" sz="1200" u="none" cap="none" strike="noStrike">
                          <a:latin typeface="Book Antiqua"/>
                          <a:ea typeface="Book Antiqua"/>
                          <a:cs typeface="Book Antiqua"/>
                          <a:sym typeface="Book Antiqua"/>
                        </a:rPr>
                        <a:t>1)</a:t>
                      </a:r>
                      <a:endParaRPr sz="1200" u="none" cap="none" strike="noStrike">
                        <a:latin typeface="Book Antiqua"/>
                        <a:ea typeface="Book Antiqua"/>
                        <a:cs typeface="Book Antiqua"/>
                        <a:sym typeface="Book Antiqua"/>
                      </a:endParaRPr>
                    </a:p>
                  </a:txBody>
                  <a:tcPr marT="137800" marB="0" marR="0" marL="0"/>
                </a:tc>
              </a:tr>
              <a:tr h="186050">
                <a:tc>
                  <a:txBody>
                    <a:bodyPr/>
                    <a:lstStyle/>
                    <a:p>
                      <a:pPr indent="0" lvl="0" marL="0" marR="0" rtl="0" algn="l">
                        <a:lnSpc>
                          <a:spcPct val="100000"/>
                        </a:lnSpc>
                        <a:spcBef>
                          <a:spcPts val="0"/>
                        </a:spcBef>
                        <a:spcAft>
                          <a:spcPts val="0"/>
                        </a:spcAft>
                        <a:buNone/>
                      </a:pPr>
                      <a:r>
                        <a:t/>
                      </a:r>
                      <a:endParaRPr sz="1100" u="none" cap="none" strike="noStrike">
                        <a:latin typeface="Times New Roman"/>
                        <a:ea typeface="Times New Roman"/>
                        <a:cs typeface="Times New Roman"/>
                        <a:sym typeface="Times New Roman"/>
                      </a:endParaRPr>
                    </a:p>
                  </a:txBody>
                  <a:tcPr marT="0" marB="0" marR="0" marL="0"/>
                </a:tc>
                <a:tc>
                  <a:txBody>
                    <a:bodyPr/>
                    <a:lstStyle/>
                    <a:p>
                      <a:pPr indent="0" lvl="0" marL="0" marR="40005" rtl="0" algn="ctr">
                        <a:lnSpc>
                          <a:spcPct val="107083"/>
                        </a:lnSpc>
                        <a:spcBef>
                          <a:spcPts val="0"/>
                        </a:spcBef>
                        <a:spcAft>
                          <a:spcPts val="0"/>
                        </a:spcAft>
                        <a:buNone/>
                      </a:pPr>
                      <a:r>
                        <a:rPr i="1" lang="en-US" sz="1200" u="none" cap="none" strike="noStrike">
                          <a:latin typeface="Bookman Old Style"/>
                          <a:ea typeface="Bookman Old Style"/>
                          <a:cs typeface="Bookman Old Style"/>
                          <a:sym typeface="Bookman Old Style"/>
                        </a:rPr>
                        <a:t>f </a:t>
                      </a:r>
                      <a:r>
                        <a:rPr lang="en-US" sz="1200" u="none" cap="none" strike="noStrike">
                          <a:latin typeface="Book Antiqua"/>
                          <a:ea typeface="Book Antiqua"/>
                          <a:cs typeface="Book Antiqua"/>
                          <a:sym typeface="Book Antiqua"/>
                        </a:rPr>
                        <a:t>(1</a:t>
                      </a:r>
                      <a:r>
                        <a:rPr i="1" lang="en-US" sz="1200" u="none" cap="none" strike="noStrike">
                          <a:latin typeface="Bookman Old Style"/>
                          <a:ea typeface="Bookman Old Style"/>
                          <a:cs typeface="Bookman Old Style"/>
                          <a:sym typeface="Bookman Old Style"/>
                        </a:rPr>
                        <a:t>, </a:t>
                      </a:r>
                      <a:r>
                        <a:rPr lang="en-US" sz="1200" u="none" cap="none" strike="noStrike">
                          <a:latin typeface="Book Antiqua"/>
                          <a:ea typeface="Book Antiqua"/>
                          <a:cs typeface="Book Antiqua"/>
                          <a:sym typeface="Book Antiqua"/>
                        </a:rPr>
                        <a:t>1)</a:t>
                      </a:r>
                      <a:endParaRPr sz="1200" u="none" cap="none" strike="noStrike">
                        <a:latin typeface="Book Antiqua"/>
                        <a:ea typeface="Book Antiqua"/>
                        <a:cs typeface="Book Antiqua"/>
                        <a:sym typeface="Book Antiqua"/>
                      </a:endParaRPr>
                    </a:p>
                  </a:txBody>
                  <a:tcPr marT="0" marB="0" marR="0" marL="0"/>
                </a:tc>
                <a:tc>
                  <a:txBody>
                    <a:bodyPr/>
                    <a:lstStyle/>
                    <a:p>
                      <a:pPr indent="0" lvl="0" marL="0" marR="24130" rtl="0" algn="r">
                        <a:lnSpc>
                          <a:spcPct val="107083"/>
                        </a:lnSpc>
                        <a:spcBef>
                          <a:spcPts val="0"/>
                        </a:spcBef>
                        <a:spcAft>
                          <a:spcPts val="0"/>
                        </a:spcAft>
                        <a:buNone/>
                      </a:pPr>
                      <a:r>
                        <a:rPr i="1" lang="en-US" sz="1200" u="none" cap="none" strike="noStrike">
                          <a:latin typeface="Bookman Old Style"/>
                          <a:ea typeface="Bookman Old Style"/>
                          <a:cs typeface="Bookman Old Style"/>
                          <a:sym typeface="Bookman Old Style"/>
                        </a:rPr>
                        <a:t>f </a:t>
                      </a:r>
                      <a:r>
                        <a:rPr lang="en-US" sz="1200" u="none" cap="none" strike="noStrike">
                          <a:latin typeface="Book Antiqua"/>
                          <a:ea typeface="Book Antiqua"/>
                          <a:cs typeface="Book Antiqua"/>
                          <a:sym typeface="Book Antiqua"/>
                        </a:rPr>
                        <a:t>(1</a:t>
                      </a:r>
                      <a:r>
                        <a:rPr i="1" lang="en-US" sz="1200" u="none" cap="none" strike="noStrike">
                          <a:latin typeface="Bookman Old Style"/>
                          <a:ea typeface="Bookman Old Style"/>
                          <a:cs typeface="Bookman Old Style"/>
                          <a:sym typeface="Bookman Old Style"/>
                        </a:rPr>
                        <a:t>, </a:t>
                      </a:r>
                      <a:r>
                        <a:rPr lang="en-US" sz="1200" u="none" cap="none" strike="noStrike">
                          <a:latin typeface="Book Antiqua"/>
                          <a:ea typeface="Book Antiqua"/>
                          <a:cs typeface="Book Antiqua"/>
                          <a:sym typeface="Book Antiqua"/>
                        </a:rPr>
                        <a:t>2)	</a:t>
                      </a:r>
                      <a:r>
                        <a:rPr i="1" lang="en-US" sz="1200" u="none" cap="none" strike="noStrike">
                          <a:latin typeface="Bookman Old Style"/>
                          <a:ea typeface="Bookman Old Style"/>
                          <a:cs typeface="Bookman Old Style"/>
                          <a:sym typeface="Bookman Old Style"/>
                        </a:rPr>
                        <a:t>. . .	f </a:t>
                      </a:r>
                      <a:r>
                        <a:rPr lang="en-US" sz="1200" u="none" cap="none" strike="noStrike">
                          <a:latin typeface="Book Antiqua"/>
                          <a:ea typeface="Book Antiqua"/>
                          <a:cs typeface="Book Antiqua"/>
                          <a:sym typeface="Book Antiqua"/>
                        </a:rPr>
                        <a:t>(1</a:t>
                      </a:r>
                      <a:r>
                        <a:rPr i="1" lang="en-US" sz="1200" u="none" cap="none" strike="noStrike">
                          <a:latin typeface="Bookman Old Style"/>
                          <a:ea typeface="Bookman Old Style"/>
                          <a:cs typeface="Bookman Old Style"/>
                          <a:sym typeface="Bookman Old Style"/>
                        </a:rPr>
                        <a:t>, N </a:t>
                      </a:r>
                      <a:r>
                        <a:rPr i="1" lang="en-US" sz="1200" u="none" cap="none" strike="noStrike">
                          <a:latin typeface="Century Gothic"/>
                          <a:ea typeface="Century Gothic"/>
                          <a:cs typeface="Century Gothic"/>
                          <a:sym typeface="Century Gothic"/>
                        </a:rPr>
                        <a:t>− </a:t>
                      </a:r>
                      <a:r>
                        <a:rPr lang="en-US" sz="1200" u="none" cap="none" strike="noStrike">
                          <a:latin typeface="Book Antiqua"/>
                          <a:ea typeface="Book Antiqua"/>
                          <a:cs typeface="Book Antiqua"/>
                          <a:sym typeface="Book Antiqua"/>
                        </a:rPr>
                        <a:t>1)</a:t>
                      </a:r>
                      <a:endParaRPr sz="1200" u="none" cap="none" strike="noStrike">
                        <a:latin typeface="Book Antiqua"/>
                        <a:ea typeface="Book Antiqua"/>
                        <a:cs typeface="Book Antiqua"/>
                        <a:sym typeface="Book Antiqua"/>
                      </a:endParaRPr>
                    </a:p>
                  </a:txBody>
                  <a:tcPr marT="0" marB="0" marR="0" marL="0"/>
                </a:tc>
              </a:tr>
              <a:tr h="182875">
                <a:tc>
                  <a:txBody>
                    <a:bodyPr/>
                    <a:lstStyle/>
                    <a:p>
                      <a:pPr indent="0" lvl="0" marL="0" marR="0" rtl="0" algn="l">
                        <a:lnSpc>
                          <a:spcPct val="100000"/>
                        </a:lnSpc>
                        <a:spcBef>
                          <a:spcPts val="0"/>
                        </a:spcBef>
                        <a:spcAft>
                          <a:spcPts val="0"/>
                        </a:spcAft>
                        <a:buNone/>
                      </a:pPr>
                      <a:r>
                        <a:t/>
                      </a:r>
                      <a:endParaRPr sz="1000" u="none" cap="none" strike="noStrike">
                        <a:latin typeface="Times New Roman"/>
                        <a:ea typeface="Times New Roman"/>
                        <a:cs typeface="Times New Roman"/>
                        <a:sym typeface="Times New Roman"/>
                      </a:endParaRPr>
                    </a:p>
                  </a:txBody>
                  <a:tcPr marT="0" marB="0" marR="0" marL="0"/>
                </a:tc>
                <a:tc>
                  <a:txBody>
                    <a:bodyPr/>
                    <a:lstStyle/>
                    <a:p>
                      <a:pPr indent="0" lvl="0" marL="0" marR="40005" rtl="0" algn="ctr">
                        <a:lnSpc>
                          <a:spcPct val="104999"/>
                        </a:lnSpc>
                        <a:spcBef>
                          <a:spcPts val="0"/>
                        </a:spcBef>
                        <a:spcAft>
                          <a:spcPts val="0"/>
                        </a:spcAft>
                        <a:buNone/>
                      </a:pPr>
                      <a:r>
                        <a:rPr i="1" lang="en-US" sz="1200" u="none" cap="none" strike="noStrike">
                          <a:latin typeface="Bookman Old Style"/>
                          <a:ea typeface="Bookman Old Style"/>
                          <a:cs typeface="Bookman Old Style"/>
                          <a:sym typeface="Bookman Old Style"/>
                        </a:rPr>
                        <a:t>. . .</a:t>
                      </a:r>
                      <a:endParaRPr sz="1200" u="none" cap="none" strike="noStrike">
                        <a:latin typeface="Bookman Old Style"/>
                        <a:ea typeface="Bookman Old Style"/>
                        <a:cs typeface="Bookman Old Style"/>
                        <a:sym typeface="Bookman Old Style"/>
                      </a:endParaRPr>
                    </a:p>
                  </a:txBody>
                  <a:tcPr marT="0" marB="0" marR="0" marL="0"/>
                </a:tc>
                <a:tc>
                  <a:txBody>
                    <a:bodyPr/>
                    <a:lstStyle/>
                    <a:p>
                      <a:pPr indent="0" lvl="0" marL="358775" marR="0" rtl="0" algn="l">
                        <a:lnSpc>
                          <a:spcPct val="104999"/>
                        </a:lnSpc>
                        <a:spcBef>
                          <a:spcPts val="0"/>
                        </a:spcBef>
                        <a:spcAft>
                          <a:spcPts val="0"/>
                        </a:spcAft>
                        <a:buNone/>
                      </a:pPr>
                      <a:r>
                        <a:rPr i="1" lang="en-US" sz="1200" u="none" cap="none" strike="noStrike">
                          <a:latin typeface="Bookman Old Style"/>
                          <a:ea typeface="Bookman Old Style"/>
                          <a:cs typeface="Bookman Old Style"/>
                          <a:sym typeface="Bookman Old Style"/>
                        </a:rPr>
                        <a:t>. . .	. . .	. . .</a:t>
                      </a:r>
                      <a:endParaRPr sz="1200" u="none" cap="none" strike="noStrike">
                        <a:latin typeface="Bookman Old Style"/>
                        <a:ea typeface="Bookman Old Style"/>
                        <a:cs typeface="Bookman Old Style"/>
                        <a:sym typeface="Bookman Old Style"/>
                      </a:endParaRPr>
                    </a:p>
                  </a:txBody>
                  <a:tcPr marT="0" marB="0" marR="0" marL="0"/>
                </a:tc>
              </a:tr>
              <a:tr h="182875">
                <a:tc>
                  <a:txBody>
                    <a:bodyPr/>
                    <a:lstStyle/>
                    <a:p>
                      <a:pPr indent="0" lvl="0" marL="655320" marR="0" rtl="0" algn="ctr">
                        <a:lnSpc>
                          <a:spcPct val="104999"/>
                        </a:lnSpc>
                        <a:spcBef>
                          <a:spcPts val="0"/>
                        </a:spcBef>
                        <a:spcAft>
                          <a:spcPts val="0"/>
                        </a:spcAft>
                        <a:buNone/>
                      </a:pPr>
                      <a:r>
                        <a:rPr i="1" lang="en-US" sz="1200" u="none" cap="none" strike="noStrike">
                          <a:latin typeface="Bookman Old Style"/>
                          <a:ea typeface="Bookman Old Style"/>
                          <a:cs typeface="Bookman Old Style"/>
                          <a:sym typeface="Bookman Old Style"/>
                        </a:rPr>
                        <a:t>. . .</a:t>
                      </a:r>
                      <a:endParaRPr sz="1200" u="none" cap="none" strike="noStrike">
                        <a:latin typeface="Bookman Old Style"/>
                        <a:ea typeface="Bookman Old Style"/>
                        <a:cs typeface="Bookman Old Style"/>
                        <a:sym typeface="Bookman Old Style"/>
                      </a:endParaRPr>
                    </a:p>
                  </a:txBody>
                  <a:tcPr marT="0" marB="0" marR="0" marL="0"/>
                </a:tc>
                <a:tc>
                  <a:txBody>
                    <a:bodyPr/>
                    <a:lstStyle/>
                    <a:p>
                      <a:pPr indent="0" lvl="0" marL="0" marR="40005" rtl="0" algn="ctr">
                        <a:lnSpc>
                          <a:spcPct val="104999"/>
                        </a:lnSpc>
                        <a:spcBef>
                          <a:spcPts val="0"/>
                        </a:spcBef>
                        <a:spcAft>
                          <a:spcPts val="0"/>
                        </a:spcAft>
                        <a:buNone/>
                      </a:pPr>
                      <a:r>
                        <a:rPr i="1" lang="en-US" sz="1200" u="none" cap="none" strike="noStrike">
                          <a:latin typeface="Bookman Old Style"/>
                          <a:ea typeface="Bookman Old Style"/>
                          <a:cs typeface="Bookman Old Style"/>
                          <a:sym typeface="Bookman Old Style"/>
                        </a:rPr>
                        <a:t>. . .</a:t>
                      </a:r>
                      <a:endParaRPr sz="1200" u="none" cap="none" strike="noStrike">
                        <a:latin typeface="Bookman Old Style"/>
                        <a:ea typeface="Bookman Old Style"/>
                        <a:cs typeface="Bookman Old Style"/>
                        <a:sym typeface="Bookman Old Style"/>
                      </a:endParaRPr>
                    </a:p>
                  </a:txBody>
                  <a:tcPr marT="0" marB="0" marR="0" marL="0"/>
                </a:tc>
                <a:tc>
                  <a:txBody>
                    <a:bodyPr/>
                    <a:lstStyle/>
                    <a:p>
                      <a:pPr indent="0" lvl="0" marL="358775" marR="0" rtl="0" algn="l">
                        <a:lnSpc>
                          <a:spcPct val="104999"/>
                        </a:lnSpc>
                        <a:spcBef>
                          <a:spcPts val="0"/>
                        </a:spcBef>
                        <a:spcAft>
                          <a:spcPts val="0"/>
                        </a:spcAft>
                        <a:buNone/>
                      </a:pPr>
                      <a:r>
                        <a:rPr i="1" lang="en-US" sz="1200" u="none" cap="none" strike="noStrike">
                          <a:latin typeface="Bookman Old Style"/>
                          <a:ea typeface="Bookman Old Style"/>
                          <a:cs typeface="Bookman Old Style"/>
                          <a:sym typeface="Bookman Old Style"/>
                        </a:rPr>
                        <a:t>. . .	. . .	. . .</a:t>
                      </a:r>
                      <a:endParaRPr sz="1200" u="none" cap="none" strike="noStrike">
                        <a:latin typeface="Bookman Old Style"/>
                        <a:ea typeface="Bookman Old Style"/>
                        <a:cs typeface="Bookman Old Style"/>
                        <a:sym typeface="Bookman Old Style"/>
                      </a:endParaRPr>
                    </a:p>
                  </a:txBody>
                  <a:tcPr marT="0" marB="0" marR="0" marL="0"/>
                </a:tc>
              </a:tr>
              <a:tr h="180350">
                <a:tc>
                  <a:txBody>
                    <a:bodyPr/>
                    <a:lstStyle/>
                    <a:p>
                      <a:pPr indent="0" lvl="0" marL="0" marR="0" rtl="0" algn="l">
                        <a:lnSpc>
                          <a:spcPct val="100000"/>
                        </a:lnSpc>
                        <a:spcBef>
                          <a:spcPts val="0"/>
                        </a:spcBef>
                        <a:spcAft>
                          <a:spcPts val="0"/>
                        </a:spcAft>
                        <a:buNone/>
                      </a:pPr>
                      <a:r>
                        <a:t/>
                      </a:r>
                      <a:endParaRPr sz="1000" u="none" cap="none" strike="noStrike">
                        <a:latin typeface="Times New Roman"/>
                        <a:ea typeface="Times New Roman"/>
                        <a:cs typeface="Times New Roman"/>
                        <a:sym typeface="Times New Roman"/>
                      </a:endParaRPr>
                    </a:p>
                  </a:txBody>
                  <a:tcPr marT="0" marB="0" marR="0" marL="0"/>
                </a:tc>
                <a:tc>
                  <a:txBody>
                    <a:bodyPr/>
                    <a:lstStyle/>
                    <a:p>
                      <a:pPr indent="0" lvl="0" marL="0" marR="40005" rtl="0" algn="ctr">
                        <a:lnSpc>
                          <a:spcPct val="104999"/>
                        </a:lnSpc>
                        <a:spcBef>
                          <a:spcPts val="0"/>
                        </a:spcBef>
                        <a:spcAft>
                          <a:spcPts val="0"/>
                        </a:spcAft>
                        <a:buNone/>
                      </a:pPr>
                      <a:r>
                        <a:rPr i="1" lang="en-US" sz="1200" u="none" cap="none" strike="noStrike">
                          <a:latin typeface="Bookman Old Style"/>
                          <a:ea typeface="Bookman Old Style"/>
                          <a:cs typeface="Bookman Old Style"/>
                          <a:sym typeface="Bookman Old Style"/>
                        </a:rPr>
                        <a:t>. . .</a:t>
                      </a:r>
                      <a:endParaRPr sz="1200" u="none" cap="none" strike="noStrike">
                        <a:latin typeface="Bookman Old Style"/>
                        <a:ea typeface="Bookman Old Style"/>
                        <a:cs typeface="Bookman Old Style"/>
                        <a:sym typeface="Bookman Old Style"/>
                      </a:endParaRPr>
                    </a:p>
                  </a:txBody>
                  <a:tcPr marT="0" marB="0" marR="0" marL="0"/>
                </a:tc>
                <a:tc>
                  <a:txBody>
                    <a:bodyPr/>
                    <a:lstStyle/>
                    <a:p>
                      <a:pPr indent="0" lvl="0" marL="358775" marR="0" rtl="0" algn="l">
                        <a:lnSpc>
                          <a:spcPct val="104999"/>
                        </a:lnSpc>
                        <a:spcBef>
                          <a:spcPts val="0"/>
                        </a:spcBef>
                        <a:spcAft>
                          <a:spcPts val="0"/>
                        </a:spcAft>
                        <a:buNone/>
                      </a:pPr>
                      <a:r>
                        <a:rPr i="1" lang="en-US" sz="1200" u="none" cap="none" strike="noStrike">
                          <a:latin typeface="Bookman Old Style"/>
                          <a:ea typeface="Bookman Old Style"/>
                          <a:cs typeface="Bookman Old Style"/>
                          <a:sym typeface="Bookman Old Style"/>
                        </a:rPr>
                        <a:t>. . .	. . .	. . .</a:t>
                      </a:r>
                      <a:endParaRPr sz="1200" u="none" cap="none" strike="noStrike">
                        <a:latin typeface="Bookman Old Style"/>
                        <a:ea typeface="Bookman Old Style"/>
                        <a:cs typeface="Bookman Old Style"/>
                        <a:sym typeface="Bookman Old Style"/>
                      </a:endParaRPr>
                    </a:p>
                  </a:txBody>
                  <a:tcPr marT="0" marB="0" marR="0" marL="0"/>
                </a:tc>
              </a:tr>
              <a:tr h="170175">
                <a:tc>
                  <a:txBody>
                    <a:bodyPr/>
                    <a:lstStyle/>
                    <a:p>
                      <a:pPr indent="0" lvl="0" marL="655320" marR="0" rtl="0" algn="ctr">
                        <a:lnSpc>
                          <a:spcPct val="103750"/>
                        </a:lnSpc>
                        <a:spcBef>
                          <a:spcPts val="0"/>
                        </a:spcBef>
                        <a:spcAft>
                          <a:spcPts val="0"/>
                        </a:spcAft>
                        <a:buNone/>
                      </a:pPr>
                      <a:r>
                        <a:rPr i="1" lang="en-US" sz="1200" u="none" cap="none" strike="noStrike">
                          <a:latin typeface="Bookman Old Style"/>
                          <a:ea typeface="Bookman Old Style"/>
                          <a:cs typeface="Bookman Old Style"/>
                          <a:sym typeface="Bookman Old Style"/>
                        </a:rPr>
                        <a:t>f </a:t>
                      </a:r>
                      <a:r>
                        <a:rPr lang="en-US" sz="1200" u="none" cap="none" strike="noStrike">
                          <a:latin typeface="Book Antiqua"/>
                          <a:ea typeface="Book Antiqua"/>
                          <a:cs typeface="Book Antiqua"/>
                          <a:sym typeface="Book Antiqua"/>
                        </a:rPr>
                        <a:t>(</a:t>
                      </a:r>
                      <a:r>
                        <a:rPr i="1" lang="en-US" sz="1200" u="none" cap="none" strike="noStrike">
                          <a:latin typeface="Bookman Old Style"/>
                          <a:ea typeface="Bookman Old Style"/>
                          <a:cs typeface="Bookman Old Style"/>
                          <a:sym typeface="Bookman Old Style"/>
                        </a:rPr>
                        <a:t>M </a:t>
                      </a:r>
                      <a:r>
                        <a:rPr i="1" lang="en-US" sz="1200" u="none" cap="none" strike="noStrike">
                          <a:latin typeface="Century Gothic"/>
                          <a:ea typeface="Century Gothic"/>
                          <a:cs typeface="Century Gothic"/>
                          <a:sym typeface="Century Gothic"/>
                        </a:rPr>
                        <a:t>− </a:t>
                      </a:r>
                      <a:r>
                        <a:rPr lang="en-US" sz="1200" u="none" cap="none" strike="noStrike">
                          <a:latin typeface="Book Antiqua"/>
                          <a:ea typeface="Book Antiqua"/>
                          <a:cs typeface="Book Antiqua"/>
                          <a:sym typeface="Book Antiqua"/>
                        </a:rPr>
                        <a:t>1</a:t>
                      </a:r>
                      <a:r>
                        <a:rPr i="1" lang="en-US" sz="1200" u="none" cap="none" strike="noStrike">
                          <a:latin typeface="Bookman Old Style"/>
                          <a:ea typeface="Bookman Old Style"/>
                          <a:cs typeface="Bookman Old Style"/>
                          <a:sym typeface="Bookman Old Style"/>
                        </a:rPr>
                        <a:t>, </a:t>
                      </a:r>
                      <a:r>
                        <a:rPr lang="en-US" sz="1200" u="none" cap="none" strike="noStrike">
                          <a:latin typeface="Book Antiqua"/>
                          <a:ea typeface="Book Antiqua"/>
                          <a:cs typeface="Book Antiqua"/>
                          <a:sym typeface="Book Antiqua"/>
                        </a:rPr>
                        <a:t>0)</a:t>
                      </a:r>
                      <a:endParaRPr sz="1200" u="none" cap="none" strike="noStrike">
                        <a:latin typeface="Book Antiqua"/>
                        <a:ea typeface="Book Antiqua"/>
                        <a:cs typeface="Book Antiqua"/>
                        <a:sym typeface="Book Antiqua"/>
                      </a:endParaRPr>
                    </a:p>
                  </a:txBody>
                  <a:tcPr marT="0" marB="0" marR="0" marL="0"/>
                </a:tc>
                <a:tc>
                  <a:txBody>
                    <a:bodyPr/>
                    <a:lstStyle/>
                    <a:p>
                      <a:pPr indent="0" lvl="0" marL="0" marR="40005" rtl="0" algn="ctr">
                        <a:lnSpc>
                          <a:spcPct val="103750"/>
                        </a:lnSpc>
                        <a:spcBef>
                          <a:spcPts val="0"/>
                        </a:spcBef>
                        <a:spcAft>
                          <a:spcPts val="0"/>
                        </a:spcAft>
                        <a:buNone/>
                      </a:pPr>
                      <a:r>
                        <a:rPr i="1" lang="en-US" sz="1200" u="none" cap="none" strike="noStrike">
                          <a:latin typeface="Bookman Old Style"/>
                          <a:ea typeface="Bookman Old Style"/>
                          <a:cs typeface="Bookman Old Style"/>
                          <a:sym typeface="Bookman Old Style"/>
                        </a:rPr>
                        <a:t>f </a:t>
                      </a:r>
                      <a:r>
                        <a:rPr lang="en-US" sz="1200" u="none" cap="none" strike="noStrike">
                          <a:latin typeface="Book Antiqua"/>
                          <a:ea typeface="Book Antiqua"/>
                          <a:cs typeface="Book Antiqua"/>
                          <a:sym typeface="Book Antiqua"/>
                        </a:rPr>
                        <a:t>(</a:t>
                      </a:r>
                      <a:r>
                        <a:rPr i="1" lang="en-US" sz="1200" u="none" cap="none" strike="noStrike">
                          <a:latin typeface="Bookman Old Style"/>
                          <a:ea typeface="Bookman Old Style"/>
                          <a:cs typeface="Bookman Old Style"/>
                          <a:sym typeface="Bookman Old Style"/>
                        </a:rPr>
                        <a:t>M </a:t>
                      </a:r>
                      <a:r>
                        <a:rPr i="1" lang="en-US" sz="1200" u="none" cap="none" strike="noStrike">
                          <a:latin typeface="Century Gothic"/>
                          <a:ea typeface="Century Gothic"/>
                          <a:cs typeface="Century Gothic"/>
                          <a:sym typeface="Century Gothic"/>
                        </a:rPr>
                        <a:t>− </a:t>
                      </a:r>
                      <a:r>
                        <a:rPr lang="en-US" sz="1200" u="none" cap="none" strike="noStrike">
                          <a:latin typeface="Book Antiqua"/>
                          <a:ea typeface="Book Antiqua"/>
                          <a:cs typeface="Book Antiqua"/>
                          <a:sym typeface="Book Antiqua"/>
                        </a:rPr>
                        <a:t>1</a:t>
                      </a:r>
                      <a:r>
                        <a:rPr i="1" lang="en-US" sz="1200" u="none" cap="none" strike="noStrike">
                          <a:latin typeface="Bookman Old Style"/>
                          <a:ea typeface="Bookman Old Style"/>
                          <a:cs typeface="Bookman Old Style"/>
                          <a:sym typeface="Bookman Old Style"/>
                        </a:rPr>
                        <a:t>, </a:t>
                      </a:r>
                      <a:r>
                        <a:rPr lang="en-US" sz="1200" u="none" cap="none" strike="noStrike">
                          <a:latin typeface="Book Antiqua"/>
                          <a:ea typeface="Book Antiqua"/>
                          <a:cs typeface="Book Antiqua"/>
                          <a:sym typeface="Book Antiqua"/>
                        </a:rPr>
                        <a:t>1)</a:t>
                      </a:r>
                      <a:endParaRPr sz="1200" u="none" cap="none" strike="noStrike">
                        <a:latin typeface="Book Antiqua"/>
                        <a:ea typeface="Book Antiqua"/>
                        <a:cs typeface="Book Antiqua"/>
                        <a:sym typeface="Book Antiqua"/>
                      </a:endParaRPr>
                    </a:p>
                  </a:txBody>
                  <a:tcPr marT="0" marB="0" marR="0" marL="0"/>
                </a:tc>
                <a:tc>
                  <a:txBody>
                    <a:bodyPr/>
                    <a:lstStyle/>
                    <a:p>
                      <a:pPr indent="0" lvl="0" marL="0" marR="17145" rtl="0" algn="r">
                        <a:lnSpc>
                          <a:spcPct val="103750"/>
                        </a:lnSpc>
                        <a:spcBef>
                          <a:spcPts val="0"/>
                        </a:spcBef>
                        <a:spcAft>
                          <a:spcPts val="0"/>
                        </a:spcAft>
                        <a:buNone/>
                      </a:pPr>
                      <a:r>
                        <a:rPr i="1" lang="en-US" sz="1200" u="none" cap="none" strike="noStrike">
                          <a:latin typeface="Bookman Old Style"/>
                          <a:ea typeface="Bookman Old Style"/>
                          <a:cs typeface="Bookman Old Style"/>
                          <a:sym typeface="Bookman Old Style"/>
                        </a:rPr>
                        <a:t>f </a:t>
                      </a:r>
                      <a:r>
                        <a:rPr lang="en-US" sz="1200" u="none" cap="none" strike="noStrike">
                          <a:latin typeface="Book Antiqua"/>
                          <a:ea typeface="Book Antiqua"/>
                          <a:cs typeface="Book Antiqua"/>
                          <a:sym typeface="Book Antiqua"/>
                        </a:rPr>
                        <a:t>(</a:t>
                      </a:r>
                      <a:r>
                        <a:rPr i="1" lang="en-US" sz="1200" u="none" cap="none" strike="noStrike">
                          <a:latin typeface="Bookman Old Style"/>
                          <a:ea typeface="Bookman Old Style"/>
                          <a:cs typeface="Bookman Old Style"/>
                          <a:sym typeface="Bookman Old Style"/>
                        </a:rPr>
                        <a:t>M </a:t>
                      </a:r>
                      <a:r>
                        <a:rPr i="1" lang="en-US" sz="1200" u="none" cap="none" strike="noStrike">
                          <a:latin typeface="Century Gothic"/>
                          <a:ea typeface="Century Gothic"/>
                          <a:cs typeface="Century Gothic"/>
                          <a:sym typeface="Century Gothic"/>
                        </a:rPr>
                        <a:t>− </a:t>
                      </a:r>
                      <a:r>
                        <a:rPr lang="en-US" sz="1200" u="none" cap="none" strike="noStrike">
                          <a:latin typeface="Book Antiqua"/>
                          <a:ea typeface="Book Antiqua"/>
                          <a:cs typeface="Book Antiqua"/>
                          <a:sym typeface="Book Antiqua"/>
                        </a:rPr>
                        <a:t>1</a:t>
                      </a:r>
                      <a:r>
                        <a:rPr i="1" lang="en-US" sz="1200" u="none" cap="none" strike="noStrike">
                          <a:latin typeface="Bookman Old Style"/>
                          <a:ea typeface="Bookman Old Style"/>
                          <a:cs typeface="Bookman Old Style"/>
                          <a:sym typeface="Bookman Old Style"/>
                        </a:rPr>
                        <a:t>, </a:t>
                      </a:r>
                      <a:r>
                        <a:rPr lang="en-US" sz="1200" u="none" cap="none" strike="noStrike">
                          <a:latin typeface="Book Antiqua"/>
                          <a:ea typeface="Book Antiqua"/>
                          <a:cs typeface="Book Antiqua"/>
                          <a:sym typeface="Book Antiqua"/>
                        </a:rPr>
                        <a:t>2)  </a:t>
                      </a:r>
                      <a:r>
                        <a:rPr i="1" lang="en-US" sz="1200" u="none" cap="none" strike="noStrike">
                          <a:latin typeface="Bookman Old Style"/>
                          <a:ea typeface="Bookman Old Style"/>
                          <a:cs typeface="Bookman Old Style"/>
                          <a:sym typeface="Bookman Old Style"/>
                        </a:rPr>
                        <a:t>. . .  f </a:t>
                      </a:r>
                      <a:r>
                        <a:rPr lang="en-US" sz="1200" u="none" cap="none" strike="noStrike">
                          <a:latin typeface="Book Antiqua"/>
                          <a:ea typeface="Book Antiqua"/>
                          <a:cs typeface="Book Antiqua"/>
                          <a:sym typeface="Book Antiqua"/>
                        </a:rPr>
                        <a:t>(</a:t>
                      </a:r>
                      <a:r>
                        <a:rPr i="1" lang="en-US" sz="1200" u="none" cap="none" strike="noStrike">
                          <a:latin typeface="Bookman Old Style"/>
                          <a:ea typeface="Bookman Old Style"/>
                          <a:cs typeface="Bookman Old Style"/>
                          <a:sym typeface="Bookman Old Style"/>
                        </a:rPr>
                        <a:t>M </a:t>
                      </a:r>
                      <a:r>
                        <a:rPr i="1" lang="en-US" sz="1200" u="none" cap="none" strike="noStrike">
                          <a:latin typeface="Century Gothic"/>
                          <a:ea typeface="Century Gothic"/>
                          <a:cs typeface="Century Gothic"/>
                          <a:sym typeface="Century Gothic"/>
                        </a:rPr>
                        <a:t>− </a:t>
                      </a:r>
                      <a:r>
                        <a:rPr lang="en-US" sz="1200" u="none" cap="none" strike="noStrike">
                          <a:latin typeface="Book Antiqua"/>
                          <a:ea typeface="Book Antiqua"/>
                          <a:cs typeface="Book Antiqua"/>
                          <a:sym typeface="Book Antiqua"/>
                        </a:rPr>
                        <a:t>1</a:t>
                      </a:r>
                      <a:r>
                        <a:rPr i="1" lang="en-US" sz="1200" u="none" cap="none" strike="noStrike">
                          <a:latin typeface="Bookman Old Style"/>
                          <a:ea typeface="Bookman Old Style"/>
                          <a:cs typeface="Bookman Old Style"/>
                          <a:sym typeface="Bookman Old Style"/>
                        </a:rPr>
                        <a:t>, N </a:t>
                      </a:r>
                      <a:r>
                        <a:rPr i="1" lang="en-US" sz="1200" u="none" cap="none" strike="noStrike">
                          <a:latin typeface="Century Gothic"/>
                          <a:ea typeface="Century Gothic"/>
                          <a:cs typeface="Century Gothic"/>
                          <a:sym typeface="Century Gothic"/>
                        </a:rPr>
                        <a:t>−</a:t>
                      </a:r>
                      <a:endParaRPr sz="1200" u="none" cap="none" strike="noStrike">
                        <a:latin typeface="Century Gothic"/>
                        <a:ea typeface="Century Gothic"/>
                        <a:cs typeface="Century Gothic"/>
                        <a:sym typeface="Century Gothic"/>
                      </a:endParaRPr>
                    </a:p>
                  </a:txBody>
                  <a:tcPr marT="0" marB="0" marR="0" marL="0"/>
                </a:tc>
              </a:tr>
            </a:tbl>
          </a:graphicData>
        </a:graphic>
      </p:graphicFrame>
      <p:sp>
        <p:nvSpPr>
          <p:cNvPr id="259" name="Google Shape;259;p25"/>
          <p:cNvSpPr txBox="1"/>
          <p:nvPr/>
        </p:nvSpPr>
        <p:spPr>
          <a:xfrm>
            <a:off x="5045760" y="2063163"/>
            <a:ext cx="158115" cy="207645"/>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1200">
                <a:latin typeface="Book Antiqua"/>
                <a:ea typeface="Book Antiqua"/>
                <a:cs typeface="Book Antiqua"/>
                <a:sym typeface="Book Antiqua"/>
              </a:rPr>
              <a:t>1)</a:t>
            </a:r>
            <a:endParaRPr sz="1200">
              <a:latin typeface="Book Antiqua"/>
              <a:ea typeface="Book Antiqua"/>
              <a:cs typeface="Book Antiqua"/>
              <a:sym typeface="Book Antiqua"/>
            </a:endParaRPr>
          </a:p>
        </p:txBody>
      </p:sp>
      <p:sp>
        <p:nvSpPr>
          <p:cNvPr id="260" name="Google Shape;260;p25"/>
          <p:cNvSpPr txBox="1"/>
          <p:nvPr/>
        </p:nvSpPr>
        <p:spPr>
          <a:xfrm>
            <a:off x="5177904" y="1027300"/>
            <a:ext cx="158750" cy="566420"/>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1200">
                <a:latin typeface="Arial"/>
                <a:ea typeface="Arial"/>
                <a:cs typeface="Arial"/>
                <a:sym typeface="Arial"/>
              </a:rPr>
              <a:t></a:t>
            </a:r>
            <a:endParaRPr sz="1200">
              <a:latin typeface="Arial"/>
              <a:ea typeface="Arial"/>
              <a:cs typeface="Arial"/>
              <a:sym typeface="Arial"/>
            </a:endParaRPr>
          </a:p>
          <a:p>
            <a:pPr indent="0" lvl="0" marL="0" rtl="0" algn="l">
              <a:lnSpc>
                <a:spcPct val="100000"/>
              </a:lnSpc>
              <a:spcBef>
                <a:spcPts val="0"/>
              </a:spcBef>
              <a:spcAft>
                <a:spcPts val="0"/>
              </a:spcAft>
              <a:buNone/>
            </a:pPr>
            <a:r>
              <a:t/>
            </a:r>
            <a:endParaRPr sz="1200">
              <a:latin typeface="Arial"/>
              <a:ea typeface="Arial"/>
              <a:cs typeface="Arial"/>
              <a:sym typeface="Arial"/>
            </a:endParaRPr>
          </a:p>
          <a:p>
            <a:pPr indent="0" lvl="0" marL="12700" rtl="0" algn="l">
              <a:lnSpc>
                <a:spcPct val="100000"/>
              </a:lnSpc>
              <a:spcBef>
                <a:spcPts val="0"/>
              </a:spcBef>
              <a:spcAft>
                <a:spcPts val="0"/>
              </a:spcAft>
              <a:buNone/>
            </a:pPr>
            <a:r>
              <a:rPr lang="en-US" sz="1200">
                <a:latin typeface="Arial"/>
                <a:ea typeface="Arial"/>
                <a:cs typeface="Arial"/>
                <a:sym typeface="Arial"/>
              </a:rPr>
              <a:t></a:t>
            </a:r>
            <a:endParaRPr sz="1200">
              <a:latin typeface="Arial"/>
              <a:ea typeface="Arial"/>
              <a:cs typeface="Arial"/>
              <a:sym typeface="Arial"/>
            </a:endParaRPr>
          </a:p>
        </p:txBody>
      </p:sp>
      <p:sp>
        <p:nvSpPr>
          <p:cNvPr id="261" name="Google Shape;261;p25"/>
          <p:cNvSpPr txBox="1"/>
          <p:nvPr/>
        </p:nvSpPr>
        <p:spPr>
          <a:xfrm>
            <a:off x="5177904" y="1658922"/>
            <a:ext cx="158750" cy="207645"/>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1200">
                <a:latin typeface="Arial"/>
                <a:ea typeface="Arial"/>
                <a:cs typeface="Arial"/>
                <a:sym typeface="Arial"/>
              </a:rPr>
              <a:t></a:t>
            </a:r>
            <a:endParaRPr sz="1200">
              <a:latin typeface="Arial"/>
              <a:ea typeface="Arial"/>
              <a:cs typeface="Arial"/>
              <a:sym typeface="Arial"/>
            </a:endParaRPr>
          </a:p>
        </p:txBody>
      </p:sp>
      <p:sp>
        <p:nvSpPr>
          <p:cNvPr id="262" name="Google Shape;262;p25"/>
          <p:cNvSpPr txBox="1"/>
          <p:nvPr/>
        </p:nvSpPr>
        <p:spPr>
          <a:xfrm>
            <a:off x="5152504" y="1750019"/>
            <a:ext cx="209550" cy="207645"/>
          </a:xfrm>
          <a:prstGeom prst="rect">
            <a:avLst/>
          </a:prstGeom>
          <a:noFill/>
          <a:ln>
            <a:noFill/>
          </a:ln>
        </p:spPr>
        <p:txBody>
          <a:bodyPr anchorCtr="0" anchor="t" bIns="0" lIns="0" spcFirstLastPara="1" rIns="0" wrap="square" tIns="12050">
            <a:spAutoFit/>
          </a:bodyPr>
          <a:lstStyle/>
          <a:p>
            <a:pPr indent="0" lvl="0" marL="38100" rtl="0" algn="l">
              <a:lnSpc>
                <a:spcPct val="100000"/>
              </a:lnSpc>
              <a:spcBef>
                <a:spcPts val="0"/>
              </a:spcBef>
              <a:spcAft>
                <a:spcPts val="0"/>
              </a:spcAft>
              <a:buNone/>
            </a:pPr>
            <a:r>
              <a:rPr lang="en-US" sz="1200">
                <a:latin typeface="Arial"/>
                <a:ea typeface="Arial"/>
                <a:cs typeface="Arial"/>
                <a:sym typeface="Arial"/>
              </a:rPr>
              <a:t></a:t>
            </a:r>
            <a:r>
              <a:rPr baseline="-25000" lang="en-US" sz="1800">
                <a:latin typeface="Arial"/>
                <a:ea typeface="Arial"/>
                <a:cs typeface="Arial"/>
                <a:sym typeface="Arial"/>
              </a:rPr>
              <a:t></a:t>
            </a:r>
            <a:endParaRPr baseline="-25000" sz="1800">
              <a:latin typeface="Arial"/>
              <a:ea typeface="Arial"/>
              <a:cs typeface="Arial"/>
              <a:sym typeface="Arial"/>
            </a:endParaRPr>
          </a:p>
        </p:txBody>
      </p:sp>
    </p:spTree>
  </p:cSld>
  <p:clrMapOvr>
    <a:masterClrMapping/>
  </p:clrMapOvr>
  <p:transition>
    <p:cut/>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6"/>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Image Data</a:t>
            </a:r>
            <a:endParaRPr/>
          </a:p>
        </p:txBody>
      </p:sp>
      <p:pic>
        <p:nvPicPr>
          <p:cNvPr id="268" name="Google Shape;268;p26"/>
          <p:cNvPicPr preferRelativeResize="0"/>
          <p:nvPr/>
        </p:nvPicPr>
        <p:blipFill rotWithShape="1">
          <a:blip r:embed="rId4">
            <a:alphaModFix/>
          </a:blip>
          <a:srcRect b="0" l="0" r="0" t="0"/>
          <a:stretch/>
        </p:blipFill>
        <p:spPr>
          <a:xfrm>
            <a:off x="509739" y="915360"/>
            <a:ext cx="4536027" cy="1404790"/>
          </a:xfrm>
          <a:prstGeom prst="rect">
            <a:avLst/>
          </a:prstGeom>
          <a:noFill/>
          <a:ln>
            <a:noFill/>
          </a:ln>
        </p:spPr>
      </p:pic>
      <p:sp>
        <p:nvSpPr>
          <p:cNvPr id="269" name="Google Shape;269;p26"/>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70" name="Google Shape;270;p26"/>
          <p:cNvSpPr txBox="1"/>
          <p:nvPr/>
        </p:nvSpPr>
        <p:spPr>
          <a:xfrm>
            <a:off x="575043" y="2994487"/>
            <a:ext cx="4001135" cy="104516"/>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https://muneebsa.medium.com/deep-learning-101-lesson-18-image-data-in-machine-vision-d2e07afa1c36</a:t>
            </a:r>
            <a:endParaRPr sz="600">
              <a:solidFill>
                <a:srgbClr val="668E22"/>
              </a:solidFill>
              <a:latin typeface="Cambria"/>
              <a:ea typeface="Cambria"/>
              <a:cs typeface="Cambria"/>
              <a:sym typeface="Cambria"/>
            </a:endParaRPr>
          </a:p>
        </p:txBody>
      </p:sp>
      <p:sp>
        <p:nvSpPr>
          <p:cNvPr id="271" name="Google Shape;271;p26"/>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27"/>
          <p:cNvSpPr txBox="1"/>
          <p:nvPr>
            <p:ph type="ctrTitle"/>
          </p:nvPr>
        </p:nvSpPr>
        <p:spPr>
          <a:xfrm>
            <a:off x="68986" y="236849"/>
            <a:ext cx="1674495"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Image Data</a:t>
            </a:r>
            <a:endParaRPr/>
          </a:p>
        </p:txBody>
      </p:sp>
      <p:sp>
        <p:nvSpPr>
          <p:cNvPr id="277" name="Google Shape;277;p27"/>
          <p:cNvSpPr txBox="1"/>
          <p:nvPr/>
        </p:nvSpPr>
        <p:spPr>
          <a:xfrm>
            <a:off x="347294" y="793810"/>
            <a:ext cx="5067300" cy="391160"/>
          </a:xfrm>
          <a:prstGeom prst="rect">
            <a:avLst/>
          </a:prstGeom>
          <a:noFill/>
          <a:ln>
            <a:noFill/>
          </a:ln>
        </p:spPr>
        <p:txBody>
          <a:bodyPr anchorCtr="0" anchor="t" bIns="0" lIns="0" spcFirstLastPara="1" rIns="0" wrap="square" tIns="12050">
            <a:spAutoFit/>
          </a:bodyPr>
          <a:lstStyle/>
          <a:p>
            <a:pPr indent="0" lvl="0" marL="12700" marR="5080" rtl="0" algn="l">
              <a:lnSpc>
                <a:spcPct val="100000"/>
              </a:lnSpc>
              <a:spcBef>
                <a:spcPts val="0"/>
              </a:spcBef>
              <a:spcAft>
                <a:spcPts val="0"/>
              </a:spcAft>
              <a:buNone/>
            </a:pPr>
            <a:r>
              <a:rPr lang="en-US" sz="1200">
                <a:latin typeface="Tahoma"/>
                <a:ea typeface="Tahoma"/>
                <a:cs typeface="Tahoma"/>
                <a:sym typeface="Tahoma"/>
              </a:rPr>
              <a:t>Image can be represented as </a:t>
            </a:r>
            <a:r>
              <a:rPr lang="en-US" sz="1200">
                <a:solidFill>
                  <a:srgbClr val="FF6600"/>
                </a:solidFill>
                <a:latin typeface="Tahoma"/>
                <a:ea typeface="Tahoma"/>
                <a:cs typeface="Tahoma"/>
                <a:sym typeface="Tahoma"/>
              </a:rPr>
              <a:t>a cuboid </a:t>
            </a:r>
            <a:r>
              <a:rPr lang="en-US" sz="1200">
                <a:latin typeface="Tahoma"/>
                <a:ea typeface="Tahoma"/>
                <a:cs typeface="Tahoma"/>
                <a:sym typeface="Tahoma"/>
              </a:rPr>
              <a:t>with channels, height and width. For instance, a colored RGB image has 3 channels, while a grayscale image has just 1.</a:t>
            </a:r>
            <a:endParaRPr sz="1200">
              <a:latin typeface="Tahoma"/>
              <a:ea typeface="Tahoma"/>
              <a:cs typeface="Tahoma"/>
              <a:sym typeface="Tahoma"/>
            </a:endParaRPr>
          </a:p>
        </p:txBody>
      </p:sp>
      <p:pic>
        <p:nvPicPr>
          <p:cNvPr id="278" name="Google Shape;278;p27"/>
          <p:cNvPicPr preferRelativeResize="0"/>
          <p:nvPr/>
        </p:nvPicPr>
        <p:blipFill rotWithShape="1">
          <a:blip r:embed="rId4">
            <a:alphaModFix/>
          </a:blip>
          <a:srcRect b="0" l="0" r="0" t="0"/>
          <a:stretch/>
        </p:blipFill>
        <p:spPr>
          <a:xfrm>
            <a:off x="1769745" y="1310498"/>
            <a:ext cx="2015937" cy="1011594"/>
          </a:xfrm>
          <a:prstGeom prst="rect">
            <a:avLst/>
          </a:prstGeom>
          <a:noFill/>
          <a:ln>
            <a:noFill/>
          </a:ln>
        </p:spPr>
      </p:pic>
      <p:sp>
        <p:nvSpPr>
          <p:cNvPr id="279" name="Google Shape;279;p27"/>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80" name="Google Shape;280;p27"/>
          <p:cNvSpPr txBox="1"/>
          <p:nvPr/>
        </p:nvSpPr>
        <p:spPr>
          <a:xfrm>
            <a:off x="575043" y="2994487"/>
            <a:ext cx="2889250" cy="104516"/>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https://www.sciencedirect.com/org/science/article/pii/S152614922400050X</a:t>
            </a:r>
            <a:endParaRPr sz="600">
              <a:solidFill>
                <a:srgbClr val="668E22"/>
              </a:solidFill>
              <a:latin typeface="Cambria"/>
              <a:ea typeface="Cambria"/>
              <a:cs typeface="Cambria"/>
              <a:sym typeface="Cambria"/>
            </a:endParaRPr>
          </a:p>
        </p:txBody>
      </p:sp>
      <p:sp>
        <p:nvSpPr>
          <p:cNvPr id="281" name="Google Shape;281;p27"/>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28"/>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Image Data</a:t>
            </a:r>
            <a:endParaRPr/>
          </a:p>
        </p:txBody>
      </p:sp>
      <p:pic>
        <p:nvPicPr>
          <p:cNvPr id="287" name="Google Shape;287;p28"/>
          <p:cNvPicPr preferRelativeResize="0"/>
          <p:nvPr/>
        </p:nvPicPr>
        <p:blipFill rotWithShape="1">
          <a:blip r:embed="rId4">
            <a:alphaModFix/>
          </a:blip>
          <a:srcRect b="0" l="0" r="0" t="0"/>
          <a:stretch/>
        </p:blipFill>
        <p:spPr>
          <a:xfrm>
            <a:off x="1619999" y="553310"/>
            <a:ext cx="2519660" cy="803874"/>
          </a:xfrm>
          <a:prstGeom prst="rect">
            <a:avLst/>
          </a:prstGeom>
          <a:noFill/>
          <a:ln>
            <a:noFill/>
          </a:ln>
        </p:spPr>
      </p:pic>
      <p:sp>
        <p:nvSpPr>
          <p:cNvPr id="288" name="Google Shape;288;p28"/>
          <p:cNvSpPr txBox="1"/>
          <p:nvPr/>
        </p:nvSpPr>
        <p:spPr>
          <a:xfrm>
            <a:off x="426808" y="1528378"/>
            <a:ext cx="5012690" cy="1525905"/>
          </a:xfrm>
          <a:prstGeom prst="rect">
            <a:avLst/>
          </a:prstGeom>
          <a:noFill/>
          <a:ln>
            <a:noFill/>
          </a:ln>
        </p:spPr>
        <p:txBody>
          <a:bodyPr anchorCtr="0" anchor="t" bIns="0" lIns="0" spcFirstLastPara="1" rIns="0" wrap="square" tIns="12050">
            <a:spAutoFit/>
          </a:bodyPr>
          <a:lstStyle/>
          <a:p>
            <a:pPr indent="-190500" lvl="0" marL="227965" marR="30480" rtl="0" algn="l">
              <a:lnSpc>
                <a:spcPct val="100000"/>
              </a:lnSpc>
              <a:spcBef>
                <a:spcPts val="0"/>
              </a:spcBef>
              <a:spcAft>
                <a:spcPts val="0"/>
              </a:spcAft>
              <a:buClr>
                <a:srgbClr val="668E22"/>
              </a:buClr>
              <a:buSzPts val="1200"/>
              <a:buFont typeface="Lucida Sans"/>
              <a:buChar char="►"/>
            </a:pPr>
            <a:r>
              <a:rPr lang="en-US" sz="1200">
                <a:latin typeface="Tahoma"/>
                <a:ea typeface="Tahoma"/>
                <a:cs typeface="Tahoma"/>
                <a:sym typeface="Tahoma"/>
              </a:rPr>
              <a:t>When extending this concept to </a:t>
            </a:r>
            <a:r>
              <a:rPr lang="en-US" sz="1200">
                <a:solidFill>
                  <a:srgbClr val="FF6600"/>
                </a:solidFill>
                <a:latin typeface="Tahoma"/>
                <a:ea typeface="Tahoma"/>
                <a:cs typeface="Tahoma"/>
                <a:sym typeface="Tahoma"/>
              </a:rPr>
              <a:t>color images</a:t>
            </a:r>
            <a:r>
              <a:rPr lang="en-US" sz="1200">
                <a:latin typeface="Tahoma"/>
                <a:ea typeface="Tahoma"/>
                <a:cs typeface="Tahoma"/>
                <a:sym typeface="Tahoma"/>
              </a:rPr>
              <a:t>, the input data forms a </a:t>
            </a:r>
            <a:r>
              <a:rPr lang="en-US" sz="1200">
                <a:solidFill>
                  <a:srgbClr val="FF6600"/>
                </a:solidFill>
                <a:latin typeface="Tahoma"/>
                <a:ea typeface="Tahoma"/>
                <a:cs typeface="Tahoma"/>
                <a:sym typeface="Tahoma"/>
              </a:rPr>
              <a:t>tensor</a:t>
            </a:r>
            <a:r>
              <a:rPr lang="en-US" sz="1200">
                <a:latin typeface="Tahoma"/>
                <a:ea typeface="Tahoma"/>
                <a:cs typeface="Tahoma"/>
                <a:sym typeface="Tahoma"/>
              </a:rPr>
              <a:t>. 	For example, for a RGB format, each of R, G or B channels is represented as 	a separate matrix, and the combination of these matrices forms the tensor 	representing the image.</a:t>
            </a:r>
            <a:endParaRPr sz="1200">
              <a:latin typeface="Tahoma"/>
              <a:ea typeface="Tahoma"/>
              <a:cs typeface="Tahoma"/>
              <a:sym typeface="Tahoma"/>
            </a:endParaRPr>
          </a:p>
          <a:p>
            <a:pPr indent="-190500" lvl="0" marL="227965" marR="30480" rtl="0" algn="l">
              <a:lnSpc>
                <a:spcPct val="100000"/>
              </a:lnSpc>
              <a:spcBef>
                <a:spcPts val="280"/>
              </a:spcBef>
              <a:spcAft>
                <a:spcPts val="0"/>
              </a:spcAft>
              <a:buClr>
                <a:srgbClr val="668E22"/>
              </a:buClr>
              <a:buSzPts val="1200"/>
              <a:buFont typeface="Lucida Sans"/>
              <a:buChar char="►"/>
            </a:pPr>
            <a:r>
              <a:rPr lang="en-US" sz="1200">
                <a:latin typeface="Tahoma"/>
                <a:ea typeface="Tahoma"/>
                <a:cs typeface="Tahoma"/>
                <a:sym typeface="Tahoma"/>
              </a:rPr>
              <a:t>In a standard 8-bit per channel color image, each of the R, G, and B 	channels can have intensity values ranging from 0 to 255. This allows for 	256 different intensities per channel, combining to produce a possible palette 	of over 16 million colors (256</a:t>
            </a:r>
            <a:r>
              <a:rPr baseline="30000" lang="en-US" sz="1200">
                <a:latin typeface="Trebuchet MS"/>
                <a:ea typeface="Trebuchet MS"/>
                <a:cs typeface="Trebuchet MS"/>
                <a:sym typeface="Trebuchet MS"/>
              </a:rPr>
              <a:t>3 </a:t>
            </a:r>
            <a:r>
              <a:rPr lang="en-US" sz="1200">
                <a:latin typeface="Tahoma"/>
                <a:ea typeface="Tahoma"/>
                <a:cs typeface="Tahoma"/>
                <a:sym typeface="Tahoma"/>
              </a:rPr>
              <a:t>combinations).</a:t>
            </a:r>
            <a:endParaRPr sz="1200">
              <a:latin typeface="Tahoma"/>
              <a:ea typeface="Tahoma"/>
              <a:cs typeface="Tahoma"/>
              <a:sym typeface="Tahoma"/>
            </a:endParaRPr>
          </a:p>
        </p:txBody>
      </p:sp>
      <p:sp>
        <p:nvSpPr>
          <p:cNvPr id="289" name="Google Shape;289;p28"/>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29"/>
          <p:cNvSpPr txBox="1"/>
          <p:nvPr>
            <p:ph type="title"/>
          </p:nvPr>
        </p:nvSpPr>
        <p:spPr>
          <a:xfrm>
            <a:off x="112764" y="145847"/>
            <a:ext cx="1026794"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Image Data</a:t>
            </a:r>
            <a:endParaRPr/>
          </a:p>
        </p:txBody>
      </p:sp>
      <p:sp>
        <p:nvSpPr>
          <p:cNvPr id="295" name="Google Shape;295;p29"/>
          <p:cNvSpPr txBox="1"/>
          <p:nvPr/>
        </p:nvSpPr>
        <p:spPr>
          <a:xfrm>
            <a:off x="347294" y="441678"/>
            <a:ext cx="4792345" cy="574675"/>
          </a:xfrm>
          <a:prstGeom prst="rect">
            <a:avLst/>
          </a:prstGeom>
          <a:noFill/>
          <a:ln>
            <a:noFill/>
          </a:ln>
        </p:spPr>
        <p:txBody>
          <a:bodyPr anchorCtr="0" anchor="t" bIns="0" lIns="0" spcFirstLastPara="1" rIns="0" wrap="square" tIns="12050">
            <a:spAutoFit/>
          </a:bodyPr>
          <a:lstStyle/>
          <a:p>
            <a:pPr indent="0" lvl="0" marL="12700" marR="5080" rtl="0" algn="just">
              <a:lnSpc>
                <a:spcPct val="100000"/>
              </a:lnSpc>
              <a:spcBef>
                <a:spcPts val="0"/>
              </a:spcBef>
              <a:spcAft>
                <a:spcPts val="0"/>
              </a:spcAft>
              <a:buNone/>
            </a:pPr>
            <a:r>
              <a:rPr lang="en-US" sz="1200">
                <a:latin typeface="Tahoma"/>
                <a:ea typeface="Tahoma"/>
                <a:cs typeface="Tahoma"/>
                <a:sym typeface="Tahoma"/>
              </a:rPr>
              <a:t>Representation of color image data as an RGBA tensor, where A denotes the </a:t>
            </a:r>
            <a:r>
              <a:rPr i="1" lang="en-US" sz="1200">
                <a:latin typeface="Bookman Old Style"/>
                <a:ea typeface="Bookman Old Style"/>
                <a:cs typeface="Bookman Old Style"/>
                <a:sym typeface="Bookman Old Style"/>
              </a:rPr>
              <a:t>Alpha </a:t>
            </a:r>
            <a:r>
              <a:rPr lang="en-US" sz="1200">
                <a:latin typeface="Tahoma"/>
                <a:ea typeface="Tahoma"/>
                <a:cs typeface="Tahoma"/>
                <a:sym typeface="Tahoma"/>
              </a:rPr>
              <a:t>channel for transparency of the color: 0 represents a fully transparent color, and 255 represents a fully opaque color.</a:t>
            </a:r>
            <a:endParaRPr sz="1200">
              <a:latin typeface="Tahoma"/>
              <a:ea typeface="Tahoma"/>
              <a:cs typeface="Tahoma"/>
              <a:sym typeface="Tahoma"/>
            </a:endParaRPr>
          </a:p>
        </p:txBody>
      </p:sp>
      <p:pic>
        <p:nvPicPr>
          <p:cNvPr id="296" name="Google Shape;296;p29"/>
          <p:cNvPicPr preferRelativeResize="0"/>
          <p:nvPr/>
        </p:nvPicPr>
        <p:blipFill rotWithShape="1">
          <a:blip r:embed="rId4">
            <a:alphaModFix/>
          </a:blip>
          <a:srcRect b="0" l="0" r="0" t="0"/>
          <a:stretch/>
        </p:blipFill>
        <p:spPr>
          <a:xfrm>
            <a:off x="1265707" y="1103180"/>
            <a:ext cx="3024134" cy="1785764"/>
          </a:xfrm>
          <a:prstGeom prst="rect">
            <a:avLst/>
          </a:prstGeom>
          <a:noFill/>
          <a:ln>
            <a:noFill/>
          </a:ln>
        </p:spPr>
      </p:pic>
      <p:sp>
        <p:nvSpPr>
          <p:cNvPr id="297" name="Google Shape;297;p29"/>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298" name="Google Shape;298;p29"/>
          <p:cNvSpPr txBox="1"/>
          <p:nvPr/>
        </p:nvSpPr>
        <p:spPr>
          <a:xfrm>
            <a:off x="575043" y="2994487"/>
            <a:ext cx="4001135" cy="104516"/>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https://muneebsa.medium.com/deep-learning-101-lesson-18-image-data-in-machine-vision-d2e07afa1c36</a:t>
            </a:r>
            <a:endParaRPr sz="600">
              <a:solidFill>
                <a:srgbClr val="668E22"/>
              </a:solidFill>
              <a:latin typeface="Cambria"/>
              <a:ea typeface="Cambria"/>
              <a:cs typeface="Cambria"/>
              <a:sym typeface="Cambria"/>
            </a:endParaRPr>
          </a:p>
        </p:txBody>
      </p:sp>
      <p:sp>
        <p:nvSpPr>
          <p:cNvPr id="299" name="Google Shape;299;p29"/>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0"/>
          <p:cNvSpPr txBox="1"/>
          <p:nvPr>
            <p:ph type="title"/>
          </p:nvPr>
        </p:nvSpPr>
        <p:spPr>
          <a:xfrm>
            <a:off x="139700" y="169827"/>
            <a:ext cx="2662555"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Image Data.</a:t>
            </a:r>
            <a:r>
              <a:rPr lang="en-US"/>
              <a:t> Image Processing</a:t>
            </a:r>
            <a:endParaRPr/>
          </a:p>
        </p:txBody>
      </p:sp>
      <p:sp>
        <p:nvSpPr>
          <p:cNvPr id="305" name="Google Shape;305;p30"/>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306" name="Google Shape;306;p30"/>
          <p:cNvSpPr txBox="1"/>
          <p:nvPr/>
        </p:nvSpPr>
        <p:spPr>
          <a:xfrm>
            <a:off x="334594" y="441678"/>
            <a:ext cx="5086985" cy="2633345"/>
          </a:xfrm>
          <a:prstGeom prst="rect">
            <a:avLst/>
          </a:prstGeom>
          <a:noFill/>
          <a:ln>
            <a:noFill/>
          </a:ln>
        </p:spPr>
        <p:txBody>
          <a:bodyPr anchorCtr="0" anchor="t" bIns="0" lIns="0" spcFirstLastPara="1" rIns="0" wrap="square" tIns="12050">
            <a:spAutoFit/>
          </a:bodyPr>
          <a:lstStyle/>
          <a:p>
            <a:pPr indent="0" lvl="0" marL="25400" marR="24765" rtl="0" algn="l">
              <a:lnSpc>
                <a:spcPct val="100000"/>
              </a:lnSpc>
              <a:spcBef>
                <a:spcPts val="0"/>
              </a:spcBef>
              <a:spcAft>
                <a:spcPts val="0"/>
              </a:spcAft>
              <a:buNone/>
            </a:pPr>
            <a:r>
              <a:rPr lang="en-US" sz="1200">
                <a:solidFill>
                  <a:srgbClr val="FF6600"/>
                </a:solidFill>
                <a:latin typeface="Tahoma"/>
                <a:ea typeface="Tahoma"/>
                <a:cs typeface="Tahoma"/>
                <a:sym typeface="Tahoma"/>
              </a:rPr>
              <a:t>Image preprocessing techniques </a:t>
            </a:r>
            <a:r>
              <a:rPr lang="en-US" sz="1200">
                <a:latin typeface="Tahoma"/>
                <a:ea typeface="Tahoma"/>
                <a:cs typeface="Tahoma"/>
                <a:sym typeface="Tahoma"/>
              </a:rPr>
              <a:t>are indispensable steps in the preparation of data for machine learning training</a:t>
            </a:r>
            <a:endParaRPr sz="1200">
              <a:latin typeface="Tahoma"/>
              <a:ea typeface="Tahoma"/>
              <a:cs typeface="Tahoma"/>
              <a:sym typeface="Tahoma"/>
            </a:endParaRPr>
          </a:p>
          <a:p>
            <a:pPr indent="-190500" lvl="0" marL="320040" marR="321945" rtl="0" algn="l">
              <a:lnSpc>
                <a:spcPct val="100000"/>
              </a:lnSpc>
              <a:spcBef>
                <a:spcPts val="114"/>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Normalisation </a:t>
            </a:r>
            <a:r>
              <a:rPr lang="en-US" sz="1200">
                <a:latin typeface="Tahoma"/>
                <a:ea typeface="Tahoma"/>
                <a:cs typeface="Tahoma"/>
                <a:sym typeface="Tahoma"/>
              </a:rPr>
              <a:t>adjusts pixel values to a common scale, enhancing model 	convergence and learning efficiency.</a:t>
            </a:r>
            <a:endParaRPr sz="1200">
              <a:latin typeface="Tahoma"/>
              <a:ea typeface="Tahoma"/>
              <a:cs typeface="Tahoma"/>
              <a:sym typeface="Tahoma"/>
            </a:endParaRPr>
          </a:p>
          <a:p>
            <a:pPr indent="-190500" lvl="0" marL="320040" marR="173355" rtl="0" algn="l">
              <a:lnSpc>
                <a:spcPct val="100000"/>
              </a:lnSpc>
              <a:spcBef>
                <a:spcPts val="8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Resizing </a:t>
            </a:r>
            <a:r>
              <a:rPr lang="en-US" sz="1200">
                <a:latin typeface="Tahoma"/>
                <a:ea typeface="Tahoma"/>
                <a:cs typeface="Tahoma"/>
                <a:sym typeface="Tahoma"/>
              </a:rPr>
              <a:t>is used to standardize the dimensions of all images in a dataset. 	Techniques like cropping, padding, or using aspect ratio preserving scaling 	are common</a:t>
            </a:r>
            <a:endParaRPr sz="1200">
              <a:latin typeface="Tahoma"/>
              <a:ea typeface="Tahoma"/>
              <a:cs typeface="Tahoma"/>
              <a:sym typeface="Tahoma"/>
            </a:endParaRPr>
          </a:p>
          <a:p>
            <a:pPr indent="-190500" lvl="0" marL="320040" marR="273050" rtl="0" algn="l">
              <a:lnSpc>
                <a:spcPct val="100000"/>
              </a:lnSpc>
              <a:spcBef>
                <a:spcPts val="85"/>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Augmentation </a:t>
            </a:r>
            <a:r>
              <a:rPr lang="en-US" sz="1200">
                <a:latin typeface="Tahoma"/>
                <a:ea typeface="Tahoma"/>
                <a:cs typeface="Tahoma"/>
                <a:sym typeface="Tahoma"/>
              </a:rPr>
              <a:t>is used to expand the diversity of a dataset by applying 	various transformations to the images. Examples: Rotation, Translation, 	Scaling, Flipping, Adding Noise, etc.</a:t>
            </a:r>
            <a:endParaRPr sz="1200">
              <a:latin typeface="Tahoma"/>
              <a:ea typeface="Tahoma"/>
              <a:cs typeface="Tahoma"/>
              <a:sym typeface="Tahoma"/>
            </a:endParaRPr>
          </a:p>
          <a:p>
            <a:pPr indent="-190500" lvl="0" marL="320040" marR="17780" rtl="0" algn="l">
              <a:lnSpc>
                <a:spcPct val="100000"/>
              </a:lnSpc>
              <a:spcBef>
                <a:spcPts val="8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Feature Extraction </a:t>
            </a:r>
            <a:r>
              <a:rPr lang="en-US" sz="1200">
                <a:latin typeface="Tahoma"/>
                <a:ea typeface="Tahoma"/>
                <a:cs typeface="Tahoma"/>
                <a:sym typeface="Tahoma"/>
              </a:rPr>
              <a:t>is automatically retrieved using CNNs, where different 	kind of filters are applied to capture basic (edges, lines, and simple textures) 	and higher level features (complex and abstract representations of the 	image)</a:t>
            </a:r>
            <a:endParaRPr sz="1200">
              <a:latin typeface="Tahoma"/>
              <a:ea typeface="Tahoma"/>
              <a:cs typeface="Tahoma"/>
              <a:sym typeface="Tahoma"/>
            </a:endParaRPr>
          </a:p>
        </p:txBody>
      </p:sp>
    </p:spTree>
  </p:cSld>
  <p:clrMapOvr>
    <a:masterClrMapping/>
  </p:clrMapOvr>
  <p:transition>
    <p:cut/>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1"/>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Image Data.</a:t>
            </a:r>
            <a:r>
              <a:rPr lang="en-US"/>
              <a:t> Annotation</a:t>
            </a:r>
            <a:endParaRPr/>
          </a:p>
        </p:txBody>
      </p:sp>
      <p:sp>
        <p:nvSpPr>
          <p:cNvPr id="312" name="Google Shape;312;p31"/>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313" name="Google Shape;313;p31"/>
          <p:cNvSpPr txBox="1"/>
          <p:nvPr/>
        </p:nvSpPr>
        <p:spPr>
          <a:xfrm>
            <a:off x="321894" y="745414"/>
            <a:ext cx="5043170" cy="1828800"/>
          </a:xfrm>
          <a:prstGeom prst="rect">
            <a:avLst/>
          </a:prstGeom>
          <a:noFill/>
          <a:ln>
            <a:noFill/>
          </a:ln>
        </p:spPr>
        <p:txBody>
          <a:bodyPr anchorCtr="0" anchor="t" bIns="0" lIns="0" spcFirstLastPara="1" rIns="0" wrap="square" tIns="51425">
            <a:spAutoFit/>
          </a:bodyPr>
          <a:lstStyle/>
          <a:p>
            <a:pPr indent="0" lvl="0" marL="38100" rtl="0" algn="l">
              <a:lnSpc>
                <a:spcPct val="100000"/>
              </a:lnSpc>
              <a:spcBef>
                <a:spcPts val="0"/>
              </a:spcBef>
              <a:spcAft>
                <a:spcPts val="0"/>
              </a:spcAft>
              <a:buNone/>
            </a:pPr>
            <a:r>
              <a:rPr lang="en-US" sz="1200">
                <a:solidFill>
                  <a:srgbClr val="FF6600"/>
                </a:solidFill>
                <a:latin typeface="Tahoma"/>
                <a:ea typeface="Tahoma"/>
                <a:cs typeface="Tahoma"/>
                <a:sym typeface="Tahoma"/>
              </a:rPr>
              <a:t>Image annotation </a:t>
            </a:r>
            <a:r>
              <a:rPr lang="en-US" sz="1200">
                <a:latin typeface="Tahoma"/>
                <a:ea typeface="Tahoma"/>
                <a:cs typeface="Tahoma"/>
                <a:sym typeface="Tahoma"/>
              </a:rPr>
              <a:t>is the process of labeling images to train supervised models.</a:t>
            </a:r>
            <a:endParaRPr sz="1200">
              <a:latin typeface="Tahoma"/>
              <a:ea typeface="Tahoma"/>
              <a:cs typeface="Tahoma"/>
              <a:sym typeface="Tahoma"/>
            </a:endParaRPr>
          </a:p>
          <a:p>
            <a:pPr indent="-190500" lvl="0" marL="332740" marR="467359" rtl="0" algn="l">
              <a:lnSpc>
                <a:spcPct val="100000"/>
              </a:lnSpc>
              <a:spcBef>
                <a:spcPts val="300"/>
              </a:spcBef>
              <a:spcAft>
                <a:spcPts val="0"/>
              </a:spcAft>
              <a:buClr>
                <a:srgbClr val="668E22"/>
              </a:buClr>
              <a:buSzPts val="1200"/>
              <a:buFont typeface="Lucida Sans"/>
              <a:buChar char="►"/>
            </a:pPr>
            <a:r>
              <a:rPr lang="en-US" sz="1200">
                <a:latin typeface="Tahoma"/>
                <a:ea typeface="Tahoma"/>
                <a:cs typeface="Tahoma"/>
                <a:sym typeface="Tahoma"/>
              </a:rPr>
              <a:t>Image annotations can be performed both manually and by using an 	automated annotation tool.</a:t>
            </a:r>
            <a:endParaRPr sz="1200">
              <a:latin typeface="Tahoma"/>
              <a:ea typeface="Tahoma"/>
              <a:cs typeface="Tahoma"/>
              <a:sym typeface="Tahoma"/>
            </a:endParaRPr>
          </a:p>
          <a:p>
            <a:pPr indent="-190500" lvl="0" marL="332740" marR="67310" rtl="0" algn="l">
              <a:lnSpc>
                <a:spcPct val="100000"/>
              </a:lnSpc>
              <a:spcBef>
                <a:spcPts val="310"/>
              </a:spcBef>
              <a:spcAft>
                <a:spcPts val="0"/>
              </a:spcAft>
              <a:buClr>
                <a:srgbClr val="668E22"/>
              </a:buClr>
              <a:buSzPts val="1200"/>
              <a:buFont typeface="Lucida Sans"/>
              <a:buChar char="►"/>
            </a:pPr>
            <a:r>
              <a:rPr lang="en-US" sz="1200">
                <a:latin typeface="Tahoma"/>
                <a:ea typeface="Tahoma"/>
                <a:cs typeface="Tahoma"/>
                <a:sym typeface="Tahoma"/>
              </a:rPr>
              <a:t>Simple image annotation may involve labeling an image with a phrase that 	describes the objects pictured in it. For example, you might annotate an 	image of a cat with the label “cat”.</a:t>
            </a:r>
            <a:endParaRPr sz="1200">
              <a:latin typeface="Tahoma"/>
              <a:ea typeface="Tahoma"/>
              <a:cs typeface="Tahoma"/>
              <a:sym typeface="Tahoma"/>
            </a:endParaRPr>
          </a:p>
          <a:p>
            <a:pPr indent="-190500" lvl="0" marL="332740" marR="30480" rtl="0" algn="l">
              <a:lnSpc>
                <a:spcPct val="100000"/>
              </a:lnSpc>
              <a:spcBef>
                <a:spcPts val="310"/>
              </a:spcBef>
              <a:spcAft>
                <a:spcPts val="0"/>
              </a:spcAft>
              <a:buClr>
                <a:srgbClr val="668E22"/>
              </a:buClr>
              <a:buSzPts val="1200"/>
              <a:buFont typeface="Lucida Sans"/>
              <a:buChar char="►"/>
            </a:pPr>
            <a:r>
              <a:rPr lang="en-US" sz="1200">
                <a:latin typeface="Tahoma"/>
                <a:ea typeface="Tahoma"/>
                <a:cs typeface="Tahoma"/>
                <a:sym typeface="Tahoma"/>
              </a:rPr>
              <a:t>Complex image annotation can be used to identify, count, or track multiple 	objects or areas in an image. For example, you might annotate the 	difference between breeds of cat.</a:t>
            </a:r>
            <a:endParaRPr sz="1200">
              <a:latin typeface="Tahoma"/>
              <a:ea typeface="Tahoma"/>
              <a:cs typeface="Tahoma"/>
              <a:sym typeface="Tahoma"/>
            </a:endParaRPr>
          </a:p>
        </p:txBody>
      </p:sp>
    </p:spTree>
  </p:cSld>
  <p:clrMapOvr>
    <a:masterClrMapping/>
  </p:clrMapOvr>
  <p:transition>
    <p:cut/>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2"/>
          <p:cNvSpPr txBox="1"/>
          <p:nvPr/>
        </p:nvSpPr>
        <p:spPr>
          <a:xfrm>
            <a:off x="68986" y="236849"/>
            <a:ext cx="2130425" cy="412750"/>
          </a:xfrm>
          <a:prstGeom prst="rect">
            <a:avLst/>
          </a:prstGeom>
          <a:noFill/>
          <a:ln>
            <a:noFill/>
          </a:ln>
        </p:spPr>
        <p:txBody>
          <a:bodyPr anchorCtr="0" anchor="t" bIns="0" lIns="0" spcFirstLastPara="1" rIns="0" wrap="square" tIns="15225">
            <a:spAutoFit/>
          </a:bodyPr>
          <a:lstStyle/>
          <a:p>
            <a:pPr indent="0" lvl="0" marL="12700" rtl="0" algn="l">
              <a:lnSpc>
                <a:spcPct val="106705"/>
              </a:lnSpc>
              <a:spcBef>
                <a:spcPts val="0"/>
              </a:spcBef>
              <a:spcAft>
                <a:spcPts val="0"/>
              </a:spcAft>
              <a:buNone/>
            </a:pPr>
            <a:r>
              <a:rPr lang="en-US" sz="1700" u="sng">
                <a:solidFill>
                  <a:srgbClr val="668E22"/>
                </a:solidFill>
                <a:latin typeface="Arial Narrow"/>
                <a:ea typeface="Arial Narrow"/>
                <a:cs typeface="Arial Narrow"/>
                <a:sym typeface="Arial Narrow"/>
                <a:hlinkClick action="ppaction://hlinksldjump" r:id="rId3">
                  <a:extLst>
                    <a:ext uri="{A12FA001-AC4F-418D-AE19-62706E023703}">
                      <ahyp:hlinkClr val="tx"/>
                    </a:ext>
                  </a:extLst>
                </a:hlinkClick>
              </a:rPr>
              <a:t>Image Data.</a:t>
            </a:r>
            <a:r>
              <a:rPr lang="en-US" sz="1700">
                <a:solidFill>
                  <a:srgbClr val="668E22"/>
                </a:solidFill>
                <a:latin typeface="Arial Narrow"/>
                <a:ea typeface="Arial Narrow"/>
                <a:cs typeface="Arial Narrow"/>
                <a:sym typeface="Arial Narrow"/>
              </a:rPr>
              <a:t> Annotation</a:t>
            </a:r>
            <a:endParaRPr sz="1700">
              <a:latin typeface="Arial Narrow"/>
              <a:ea typeface="Arial Narrow"/>
              <a:cs typeface="Arial Narrow"/>
              <a:sym typeface="Arial Narrow"/>
            </a:endParaRPr>
          </a:p>
          <a:p>
            <a:pPr indent="0" lvl="0" marL="290830" rtl="0" algn="l">
              <a:lnSpc>
                <a:spcPct val="101250"/>
              </a:lnSpc>
              <a:spcBef>
                <a:spcPts val="0"/>
              </a:spcBef>
              <a:spcAft>
                <a:spcPts val="0"/>
              </a:spcAft>
              <a:buNone/>
            </a:pPr>
            <a:r>
              <a:rPr lang="en-US" sz="1200">
                <a:latin typeface="Tahoma"/>
                <a:ea typeface="Tahoma"/>
                <a:cs typeface="Tahoma"/>
                <a:sym typeface="Tahoma"/>
              </a:rPr>
              <a:t>Types of annotation</a:t>
            </a:r>
            <a:endParaRPr sz="1200">
              <a:latin typeface="Tahoma"/>
              <a:ea typeface="Tahoma"/>
              <a:cs typeface="Tahoma"/>
              <a:sym typeface="Tahoma"/>
            </a:endParaRPr>
          </a:p>
        </p:txBody>
      </p:sp>
      <p:grpSp>
        <p:nvGrpSpPr>
          <p:cNvPr id="319" name="Google Shape;319;p32"/>
          <p:cNvGrpSpPr/>
          <p:nvPr/>
        </p:nvGrpSpPr>
        <p:grpSpPr>
          <a:xfrm>
            <a:off x="359994" y="698999"/>
            <a:ext cx="4434011" cy="2365282"/>
            <a:chOff x="359994" y="698999"/>
            <a:chExt cx="4434011" cy="2365282"/>
          </a:xfrm>
        </p:grpSpPr>
        <p:pic>
          <p:nvPicPr>
            <p:cNvPr id="320" name="Google Shape;320;p32"/>
            <p:cNvPicPr preferRelativeResize="0"/>
            <p:nvPr/>
          </p:nvPicPr>
          <p:blipFill rotWithShape="1">
            <a:blip r:embed="rId4">
              <a:alphaModFix/>
            </a:blip>
            <a:srcRect b="0" l="0" r="0" t="0"/>
            <a:stretch/>
          </p:blipFill>
          <p:spPr>
            <a:xfrm>
              <a:off x="761720" y="698999"/>
              <a:ext cx="4032285" cy="2350105"/>
            </a:xfrm>
            <a:prstGeom prst="rect">
              <a:avLst/>
            </a:prstGeom>
            <a:noFill/>
            <a:ln>
              <a:noFill/>
            </a:ln>
          </p:spPr>
        </p:pic>
        <p:sp>
          <p:nvSpPr>
            <p:cNvPr id="321" name="Google Shape;321;p32"/>
            <p:cNvSpPr/>
            <p:nvPr/>
          </p:nvSpPr>
          <p:spPr>
            <a:xfrm>
              <a:off x="359994" y="3064281"/>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322" name="Google Shape;322;p32"/>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323" name="Google Shape;323;p32"/>
          <p:cNvSpPr txBox="1"/>
          <p:nvPr/>
        </p:nvSpPr>
        <p:spPr>
          <a:xfrm>
            <a:off x="575043" y="3136290"/>
            <a:ext cx="2095500" cy="101600"/>
          </a:xfrm>
          <a:prstGeom prst="rect">
            <a:avLst/>
          </a:prstGeom>
          <a:noFill/>
          <a:ln>
            <a:noFill/>
          </a:ln>
        </p:spPr>
        <p:txBody>
          <a:bodyPr anchorCtr="0" anchor="t" bIns="0" lIns="0" spcFirstLastPara="1" rIns="0" wrap="square" tIns="0">
            <a:spAutoFit/>
          </a:bodyPr>
          <a:lstStyle/>
          <a:p>
            <a:pPr indent="0" lvl="0" marL="12700" rtl="0" algn="l">
              <a:lnSpc>
                <a:spcPct val="111666"/>
              </a:lnSpc>
              <a:spcBef>
                <a:spcPts val="0"/>
              </a:spcBef>
              <a:spcAft>
                <a:spcPts val="0"/>
              </a:spcAft>
              <a:buNone/>
            </a:pPr>
            <a:r>
              <a:rPr lang="en-US" sz="600" u="sng">
                <a:solidFill>
                  <a:schemeClr val="hlink"/>
                </a:solidFill>
                <a:latin typeface="Cambria"/>
                <a:ea typeface="Cambria"/>
                <a:cs typeface="Cambria"/>
                <a:sym typeface="Cambria"/>
                <a:hlinkClick r:id="rId5"/>
              </a:rPr>
              <a:t>https://www.cloudfactory.com/image-annotation-guide</a:t>
            </a:r>
            <a:endParaRPr sz="600">
              <a:latin typeface="Cambria"/>
              <a:ea typeface="Cambria"/>
              <a:cs typeface="Cambria"/>
              <a:sym typeface="Cambria"/>
            </a:endParaRPr>
          </a:p>
        </p:txBody>
      </p:sp>
    </p:spTree>
  </p:cSld>
  <p:clrMapOvr>
    <a:masterClrMapping/>
  </p:clrMapOvr>
  <p:transition>
    <p:cut/>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33"/>
          <p:cNvSpPr txBox="1"/>
          <p:nvPr>
            <p:ph type="title"/>
          </p:nvPr>
        </p:nvSpPr>
        <p:spPr>
          <a:xfrm>
            <a:off x="68986" y="236849"/>
            <a:ext cx="2145665" cy="412750"/>
          </a:xfrm>
          <a:prstGeom prst="rect">
            <a:avLst/>
          </a:prstGeom>
          <a:noFill/>
          <a:ln>
            <a:noFill/>
          </a:ln>
        </p:spPr>
        <p:txBody>
          <a:bodyPr anchorCtr="0" anchor="t" bIns="0" lIns="0" spcFirstLastPara="1" rIns="0" wrap="square" tIns="15225">
            <a:spAutoFit/>
          </a:bodyPr>
          <a:lstStyle/>
          <a:p>
            <a:pPr indent="0" lvl="0" marL="12700" rtl="0" algn="l">
              <a:lnSpc>
                <a:spcPct val="106705"/>
              </a:lnSpc>
              <a:spcBef>
                <a:spcPts val="0"/>
              </a:spcBef>
              <a:spcAft>
                <a:spcPts val="0"/>
              </a:spcAft>
              <a:buNone/>
            </a:pPr>
            <a:r>
              <a:rPr lang="en-US" u="sng">
                <a:solidFill>
                  <a:schemeClr val="hlink"/>
                </a:solidFill>
                <a:hlinkClick action="ppaction://hlinksldjump" r:id="rId3"/>
              </a:rPr>
              <a:t>Image Data.</a:t>
            </a:r>
            <a:r>
              <a:rPr lang="en-US"/>
              <a:t> Annotation</a:t>
            </a:r>
            <a:endParaRPr/>
          </a:p>
          <a:p>
            <a:pPr indent="0" lvl="0" marL="290830" rtl="0" algn="l">
              <a:lnSpc>
                <a:spcPct val="101250"/>
              </a:lnSpc>
              <a:spcBef>
                <a:spcPts val="0"/>
              </a:spcBef>
              <a:spcAft>
                <a:spcPts val="0"/>
              </a:spcAft>
              <a:buNone/>
            </a:pPr>
            <a:r>
              <a:rPr lang="en-US" sz="1200">
                <a:solidFill>
                  <a:srgbClr val="000000"/>
                </a:solidFill>
                <a:latin typeface="Tahoma"/>
                <a:ea typeface="Tahoma"/>
                <a:cs typeface="Tahoma"/>
                <a:sym typeface="Tahoma"/>
              </a:rPr>
              <a:t>Image Annotation Techniques</a:t>
            </a:r>
            <a:endParaRPr sz="1200">
              <a:latin typeface="Tahoma"/>
              <a:ea typeface="Tahoma"/>
              <a:cs typeface="Tahoma"/>
              <a:sym typeface="Tahoma"/>
            </a:endParaRPr>
          </a:p>
        </p:txBody>
      </p:sp>
      <p:pic>
        <p:nvPicPr>
          <p:cNvPr id="329" name="Google Shape;329;p33"/>
          <p:cNvPicPr preferRelativeResize="0"/>
          <p:nvPr/>
        </p:nvPicPr>
        <p:blipFill rotWithShape="1">
          <a:blip r:embed="rId4">
            <a:alphaModFix/>
          </a:blip>
          <a:srcRect b="0" l="0" r="0" t="0"/>
          <a:stretch/>
        </p:blipFill>
        <p:spPr>
          <a:xfrm>
            <a:off x="1265707" y="774274"/>
            <a:ext cx="3024007" cy="2076671"/>
          </a:xfrm>
          <a:prstGeom prst="rect">
            <a:avLst/>
          </a:prstGeom>
          <a:noFill/>
          <a:ln>
            <a:noFill/>
          </a:ln>
        </p:spPr>
      </p:pic>
      <p:sp>
        <p:nvSpPr>
          <p:cNvPr id="330" name="Google Shape;330;p33"/>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31" name="Google Shape;331;p33"/>
          <p:cNvSpPr txBox="1"/>
          <p:nvPr/>
        </p:nvSpPr>
        <p:spPr>
          <a:xfrm>
            <a:off x="575043" y="2994487"/>
            <a:ext cx="2095500" cy="104516"/>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https://www.cloudfactory.com/image-annotation-guide</a:t>
            </a:r>
            <a:endParaRPr sz="600">
              <a:solidFill>
                <a:srgbClr val="668E22"/>
              </a:solidFill>
              <a:latin typeface="Cambria"/>
              <a:ea typeface="Cambria"/>
              <a:cs typeface="Cambria"/>
              <a:sym typeface="Cambria"/>
            </a:endParaRPr>
          </a:p>
        </p:txBody>
      </p:sp>
      <p:sp>
        <p:nvSpPr>
          <p:cNvPr id="332" name="Google Shape;332;p33"/>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4"/>
          <p:cNvSpPr txBox="1"/>
          <p:nvPr>
            <p:ph type="title"/>
          </p:nvPr>
        </p:nvSpPr>
        <p:spPr>
          <a:xfrm>
            <a:off x="68986" y="236849"/>
            <a:ext cx="5439410" cy="288290"/>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a:t>Table of Contents</a:t>
            </a:r>
            <a:endParaRPr/>
          </a:p>
        </p:txBody>
      </p:sp>
      <p:sp>
        <p:nvSpPr>
          <p:cNvPr id="338" name="Google Shape;338;p34"/>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339" name="Google Shape;339;p34"/>
          <p:cNvSpPr txBox="1"/>
          <p:nvPr>
            <p:ph idx="1" type="body"/>
          </p:nvPr>
        </p:nvSpPr>
        <p:spPr>
          <a:xfrm>
            <a:off x="347294" y="599488"/>
            <a:ext cx="2916606" cy="2210605"/>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u="sng">
                <a:solidFill>
                  <a:srgbClr val="668E22"/>
                </a:solidFill>
                <a:hlinkClick action="ppaction://hlinksldjump" r:id="rId3">
                  <a:extLst>
                    <a:ext uri="{A12FA001-AC4F-418D-AE19-62706E023703}">
                      <ahyp:hlinkClr val="tx"/>
                    </a:ext>
                  </a:extLst>
                </a:hlinkClick>
              </a:rPr>
              <a:t>AI Taxonomy</a:t>
            </a:r>
            <a:endParaRPr/>
          </a:p>
          <a:p>
            <a:pPr indent="0" lvl="0" marL="12700" marR="1365885" rtl="0" algn="l">
              <a:lnSpc>
                <a:spcPct val="163800"/>
              </a:lnSpc>
              <a:spcBef>
                <a:spcPts val="0"/>
              </a:spcBef>
              <a:spcAft>
                <a:spcPts val="0"/>
              </a:spcAft>
              <a:buNone/>
            </a:pPr>
            <a:r>
              <a:rPr lang="en-US" u="sng">
                <a:solidFill>
                  <a:srgbClr val="668E22"/>
                </a:solidFill>
                <a:hlinkClick action="ppaction://hlinksldjump" r:id="rId4">
                  <a:extLst>
                    <a:ext uri="{A12FA001-AC4F-418D-AE19-62706E023703}">
                      <ahyp:hlinkClr val="tx"/>
                    </a:ext>
                  </a:extLst>
                </a:hlinkClick>
              </a:rPr>
              <a:t>Computer Vision</a:t>
            </a:r>
            <a:r>
              <a:rPr lang="en-US">
                <a:solidFill>
                  <a:srgbClr val="668E22"/>
                </a:solidFill>
              </a:rPr>
              <a:t> </a:t>
            </a:r>
            <a:r>
              <a:rPr lang="en-US" u="sng">
                <a:solidFill>
                  <a:srgbClr val="668E22"/>
                </a:solidFill>
                <a:hlinkClick action="ppaction://hlinksldjump" r:id="rId5">
                  <a:extLst>
                    <a:ext uri="{A12FA001-AC4F-418D-AE19-62706E023703}">
                      <ahyp:hlinkClr val="tx"/>
                    </a:ext>
                  </a:extLst>
                </a:hlinkClick>
              </a:rPr>
              <a:t>Deep Learning</a:t>
            </a:r>
            <a:endParaRPr/>
          </a:p>
          <a:p>
            <a:pPr indent="-223519" lvl="0" marL="235584" marR="5080" rtl="0" algn="l">
              <a:lnSpc>
                <a:spcPct val="100000"/>
              </a:lnSpc>
              <a:spcBef>
                <a:spcPts val="915"/>
              </a:spcBef>
              <a:spcAft>
                <a:spcPts val="0"/>
              </a:spcAft>
              <a:buNone/>
            </a:pPr>
            <a:r>
              <a:rPr lang="en-US" u="sng">
                <a:solidFill>
                  <a:srgbClr val="668E22"/>
                </a:solidFill>
                <a:hlinkClick action="ppaction://hlinksldjump" r:id="rId6">
                  <a:extLst>
                    <a:ext uri="{A12FA001-AC4F-418D-AE19-62706E023703}">
                      <ahyp:hlinkClr val="tx"/>
                    </a:ext>
                  </a:extLst>
                </a:hlinkClick>
              </a:rPr>
              <a:t>Deep Learning. Model Building Blocks</a:t>
            </a:r>
            <a:r>
              <a:rPr lang="en-US">
                <a:solidFill>
                  <a:srgbClr val="668E22"/>
                </a:solidFill>
              </a:rPr>
              <a:t> </a:t>
            </a:r>
            <a:r>
              <a:rPr lang="en-US" u="sng">
                <a:solidFill>
                  <a:srgbClr val="668E22"/>
                </a:solidFill>
                <a:hlinkClick action="ppaction://hlinksldjump" r:id="rId7">
                  <a:extLst>
                    <a:ext uri="{A12FA001-AC4F-418D-AE19-62706E023703}">
                      <ahyp:hlinkClr val="tx"/>
                    </a:ext>
                  </a:extLst>
                </a:hlinkClick>
              </a:rPr>
              <a:t>Image Data</a:t>
            </a:r>
            <a:endParaRPr/>
          </a:p>
          <a:p>
            <a:pPr indent="0" lvl="0" marL="235584" marR="616585" rtl="0" algn="l">
              <a:lnSpc>
                <a:spcPct val="100000"/>
              </a:lnSpc>
              <a:spcBef>
                <a:spcPts val="10"/>
              </a:spcBef>
              <a:spcAft>
                <a:spcPts val="0"/>
              </a:spcAft>
              <a:buNone/>
            </a:pPr>
            <a:r>
              <a:rPr b="1" lang="en-US" u="sng">
                <a:solidFill>
                  <a:srgbClr val="668E22"/>
                </a:solidFill>
                <a:hlinkClick action="ppaction://hlinksldjump" r:id="rId8">
                  <a:extLst>
                    <a:ext uri="{A12FA001-AC4F-418D-AE19-62706E023703}">
                      <ahyp:hlinkClr val="tx"/>
                    </a:ext>
                  </a:extLst>
                </a:hlinkClick>
              </a:rPr>
              <a:t>Artificial Neural Network</a:t>
            </a:r>
            <a:r>
              <a:rPr b="1" lang="en-US">
                <a:solidFill>
                  <a:srgbClr val="668E22"/>
                </a:solidFill>
              </a:rPr>
              <a:t> </a:t>
            </a:r>
            <a:r>
              <a:rPr lang="en-US" u="sng">
                <a:solidFill>
                  <a:srgbClr val="668E22"/>
                </a:solidFill>
                <a:hlinkClick action="ppaction://hlinksldjump" r:id="rId9">
                  <a:extLst>
                    <a:ext uri="{A12FA001-AC4F-418D-AE19-62706E023703}">
                      <ahyp:hlinkClr val="tx"/>
                    </a:ext>
                  </a:extLst>
                </a:hlinkClick>
              </a:rPr>
              <a:t>Key Activation Functions</a:t>
            </a:r>
            <a:r>
              <a:rPr lang="en-US">
                <a:solidFill>
                  <a:srgbClr val="668E22"/>
                </a:solidFill>
              </a:rPr>
              <a:t> </a:t>
            </a:r>
            <a:r>
              <a:rPr lang="en-US" u="sng">
                <a:solidFill>
                  <a:srgbClr val="668E22"/>
                </a:solidFill>
                <a:hlinkClick action="ppaction://hlinksldjump" r:id="rId10">
                  <a:extLst>
                    <a:ext uri="{A12FA001-AC4F-418D-AE19-62706E023703}">
                      <ahyp:hlinkClr val="tx"/>
                    </a:ext>
                  </a:extLst>
                </a:hlinkClick>
              </a:rPr>
              <a:t>Residual Connections</a:t>
            </a:r>
            <a:r>
              <a:rPr lang="en-US">
                <a:solidFill>
                  <a:srgbClr val="668E22"/>
                </a:solidFill>
              </a:rPr>
              <a:t> </a:t>
            </a:r>
            <a:r>
              <a:rPr lang="en-US" u="sng">
                <a:solidFill>
                  <a:srgbClr val="668E22"/>
                </a:solidFill>
                <a:hlinkClick action="ppaction://hlinksldjump" r:id="rId11">
                  <a:extLst>
                    <a:ext uri="{A12FA001-AC4F-418D-AE19-62706E023703}">
                      <ahyp:hlinkClr val="tx"/>
                    </a:ext>
                  </a:extLst>
                </a:hlinkClick>
              </a:rPr>
              <a:t>Convolution</a:t>
            </a:r>
            <a:endParaRPr/>
          </a:p>
          <a:p>
            <a:pPr indent="0" lvl="0" marL="235584" rtl="0" algn="l">
              <a:lnSpc>
                <a:spcPct val="100000"/>
              </a:lnSpc>
              <a:spcBef>
                <a:spcPts val="20"/>
              </a:spcBef>
              <a:spcAft>
                <a:spcPts val="0"/>
              </a:spcAft>
              <a:buNone/>
            </a:pPr>
            <a:r>
              <a:rPr lang="en-US" u="sng">
                <a:solidFill>
                  <a:srgbClr val="668E22"/>
                </a:solidFill>
                <a:hlinkClick action="ppaction://hlinksldjump" r:id="rId12">
                  <a:extLst>
                    <a:ext uri="{A12FA001-AC4F-418D-AE19-62706E023703}">
                      <ahyp:hlinkClr val="tx"/>
                    </a:ext>
                  </a:extLst>
                </a:hlinkClick>
              </a:rPr>
              <a:t>Many hidden layers</a:t>
            </a:r>
            <a:endParaRPr/>
          </a:p>
        </p:txBody>
      </p:sp>
    </p:spTree>
  </p:cSld>
  <p:clrMapOvr>
    <a:masterClrMapping/>
  </p:clrMapOvr>
  <p:transition>
    <p:cut/>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35"/>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Artificial Neural Network</a:t>
            </a:r>
            <a:endParaRPr/>
          </a:p>
        </p:txBody>
      </p:sp>
      <p:sp>
        <p:nvSpPr>
          <p:cNvPr id="345" name="Google Shape;345;p35"/>
          <p:cNvSpPr/>
          <p:nvPr/>
        </p:nvSpPr>
        <p:spPr>
          <a:xfrm>
            <a:off x="309384" y="768642"/>
            <a:ext cx="5141595" cy="105410"/>
          </a:xfrm>
          <a:custGeom>
            <a:rect b="b" l="l" r="r" t="t"/>
            <a:pathLst>
              <a:path extrusionOk="0" h="105409" w="5141595">
                <a:moveTo>
                  <a:pt x="0" y="105029"/>
                </a:moveTo>
                <a:lnTo>
                  <a:pt x="5141214" y="105029"/>
                </a:lnTo>
                <a:lnTo>
                  <a:pt x="5141214" y="0"/>
                </a:lnTo>
                <a:lnTo>
                  <a:pt x="0" y="0"/>
                </a:lnTo>
                <a:lnTo>
                  <a:pt x="0" y="105029"/>
                </a:lnTo>
                <a:close/>
              </a:path>
            </a:pathLst>
          </a:custGeom>
          <a:solidFill>
            <a:srgbClr val="E0E8D2"/>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46" name="Google Shape;346;p35"/>
          <p:cNvSpPr txBox="1"/>
          <p:nvPr/>
        </p:nvSpPr>
        <p:spPr>
          <a:xfrm>
            <a:off x="309384" y="873671"/>
            <a:ext cx="5141595" cy="447675"/>
          </a:xfrm>
          <a:prstGeom prst="rect">
            <a:avLst/>
          </a:prstGeom>
          <a:solidFill>
            <a:srgbClr val="EFF3E9"/>
          </a:solidFill>
          <a:ln>
            <a:noFill/>
          </a:ln>
        </p:spPr>
        <p:txBody>
          <a:bodyPr anchorCtr="0" anchor="t" bIns="0" lIns="0" spcFirstLastPara="1" rIns="0" wrap="square" tIns="31100">
            <a:spAutoFit/>
          </a:bodyPr>
          <a:lstStyle/>
          <a:p>
            <a:pPr indent="0" lvl="0" marL="50165" marR="190500" rtl="0" algn="l">
              <a:lnSpc>
                <a:spcPct val="100000"/>
              </a:lnSpc>
              <a:spcBef>
                <a:spcPts val="0"/>
              </a:spcBef>
              <a:spcAft>
                <a:spcPts val="0"/>
              </a:spcAft>
              <a:buNone/>
            </a:pPr>
            <a:r>
              <a:rPr lang="en-US" sz="1200">
                <a:solidFill>
                  <a:srgbClr val="FF6600"/>
                </a:solidFill>
                <a:latin typeface="Tahoma"/>
                <a:ea typeface="Tahoma"/>
                <a:cs typeface="Tahoma"/>
                <a:sym typeface="Tahoma"/>
              </a:rPr>
              <a:t>Artificial neural networks </a:t>
            </a:r>
            <a:r>
              <a:rPr lang="en-US" sz="1200">
                <a:latin typeface="Tahoma"/>
                <a:ea typeface="Tahoma"/>
                <a:cs typeface="Tahoma"/>
                <a:sym typeface="Tahoma"/>
              </a:rPr>
              <a:t>- a biologically-inspired programming paradigm which enables a computer to learn from observational data.</a:t>
            </a:r>
            <a:endParaRPr sz="1200">
              <a:latin typeface="Tahoma"/>
              <a:ea typeface="Tahoma"/>
              <a:cs typeface="Tahoma"/>
              <a:sym typeface="Tahoma"/>
            </a:endParaRPr>
          </a:p>
        </p:txBody>
      </p:sp>
      <p:sp>
        <p:nvSpPr>
          <p:cNvPr id="347" name="Google Shape;347;p35"/>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348" name="Google Shape;348;p35"/>
          <p:cNvSpPr txBox="1"/>
          <p:nvPr/>
        </p:nvSpPr>
        <p:spPr>
          <a:xfrm>
            <a:off x="426808" y="1415564"/>
            <a:ext cx="5011420" cy="1346835"/>
          </a:xfrm>
          <a:prstGeom prst="rect">
            <a:avLst/>
          </a:prstGeom>
          <a:noFill/>
          <a:ln>
            <a:noFill/>
          </a:ln>
        </p:spPr>
        <p:txBody>
          <a:bodyPr anchorCtr="0" anchor="t" bIns="0" lIns="0" spcFirstLastPara="1" rIns="0" wrap="square" tIns="12050">
            <a:spAutoFit/>
          </a:bodyPr>
          <a:lstStyle/>
          <a:p>
            <a:pPr indent="-190500" lvl="0" marL="227965" marR="150495" rtl="0" algn="l">
              <a:lnSpc>
                <a:spcPct val="100000"/>
              </a:lnSpc>
              <a:spcBef>
                <a:spcPts val="0"/>
              </a:spcBef>
              <a:spcAft>
                <a:spcPts val="0"/>
              </a:spcAft>
              <a:buClr>
                <a:srgbClr val="668E22"/>
              </a:buClr>
              <a:buSzPts val="1200"/>
              <a:buFont typeface="Lucida Sans"/>
              <a:buChar char="►"/>
            </a:pPr>
            <a:r>
              <a:rPr lang="en-US" sz="1200">
                <a:latin typeface="Tahoma"/>
                <a:ea typeface="Tahoma"/>
                <a:cs typeface="Tahoma"/>
                <a:sym typeface="Tahoma"/>
              </a:rPr>
              <a:t>Both artificial and biological neurons operate on the same basic principle: 	they receive inputs from multiple sources, process them by performing a 	computation, and produce outputs that depend on the inputs—in the case 	of biological neurons, firing only when a certain threshold is exceeded.</a:t>
            </a:r>
            <a:endParaRPr sz="1200">
              <a:latin typeface="Tahoma"/>
              <a:ea typeface="Tahoma"/>
              <a:cs typeface="Tahoma"/>
              <a:sym typeface="Tahoma"/>
            </a:endParaRPr>
          </a:p>
          <a:p>
            <a:pPr indent="-190500" lvl="0" marL="227965" marR="30480" rtl="0" algn="l">
              <a:lnSpc>
                <a:spcPct val="100000"/>
              </a:lnSpc>
              <a:spcBef>
                <a:spcPts val="315"/>
              </a:spcBef>
              <a:spcAft>
                <a:spcPts val="0"/>
              </a:spcAft>
              <a:buClr>
                <a:srgbClr val="668E22"/>
              </a:buClr>
              <a:buSzPts val="1200"/>
              <a:buFont typeface="Lucida Sans"/>
              <a:buChar char="►"/>
            </a:pPr>
            <a:r>
              <a:rPr lang="en-US" sz="1200">
                <a:latin typeface="Tahoma"/>
                <a:ea typeface="Tahoma"/>
                <a:cs typeface="Tahoma"/>
                <a:sym typeface="Tahoma"/>
              </a:rPr>
              <a:t>However, while biological neurons are intricate physical structures with many 	components and interacting cells, artificial neurons are simplified 	computational units designed to mimic a few of their characteristics.</a:t>
            </a:r>
            <a:endParaRPr sz="1200">
              <a:latin typeface="Tahoma"/>
              <a:ea typeface="Tahoma"/>
              <a:cs typeface="Tahoma"/>
              <a:sym typeface="Tahoma"/>
            </a:endParaRPr>
          </a:p>
        </p:txBody>
      </p:sp>
    </p:spTree>
  </p:cSld>
  <p:clrMapOvr>
    <a:masterClrMapping/>
  </p:clrMapOvr>
  <p:transition>
    <p:cut/>
  </p:transition>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36"/>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Artificial Neural Network</a:t>
            </a:r>
            <a:r>
              <a:rPr lang="en-US"/>
              <a:t> vs. Biological Neural Network</a:t>
            </a:r>
            <a:endParaRPr/>
          </a:p>
        </p:txBody>
      </p:sp>
      <p:pic>
        <p:nvPicPr>
          <p:cNvPr id="354" name="Google Shape;354;p36"/>
          <p:cNvPicPr preferRelativeResize="0"/>
          <p:nvPr/>
        </p:nvPicPr>
        <p:blipFill rotWithShape="1">
          <a:blip r:embed="rId4">
            <a:alphaModFix/>
          </a:blip>
          <a:srcRect b="0" l="0" r="0" t="0"/>
          <a:stretch/>
        </p:blipFill>
        <p:spPr>
          <a:xfrm>
            <a:off x="1367980" y="488246"/>
            <a:ext cx="3024111" cy="1814466"/>
          </a:xfrm>
          <a:prstGeom prst="rect">
            <a:avLst/>
          </a:prstGeom>
          <a:noFill/>
          <a:ln>
            <a:noFill/>
          </a:ln>
        </p:spPr>
      </p:pic>
      <p:sp>
        <p:nvSpPr>
          <p:cNvPr id="355" name="Google Shape;355;p36"/>
          <p:cNvSpPr txBox="1"/>
          <p:nvPr/>
        </p:nvSpPr>
        <p:spPr>
          <a:xfrm>
            <a:off x="347294" y="2412109"/>
            <a:ext cx="5067300" cy="191770"/>
          </a:xfrm>
          <a:prstGeom prst="rect">
            <a:avLst/>
          </a:prstGeom>
          <a:noFill/>
          <a:ln>
            <a:noFill/>
          </a:ln>
        </p:spPr>
        <p:txBody>
          <a:bodyPr anchorCtr="0" anchor="t" bIns="0" lIns="0" spcFirstLastPara="1" rIns="0" wrap="square" tIns="11425">
            <a:spAutoFit/>
          </a:bodyPr>
          <a:lstStyle/>
          <a:p>
            <a:pPr indent="0" lvl="0" marL="12700" rtl="0" algn="l">
              <a:lnSpc>
                <a:spcPct val="100000"/>
              </a:lnSpc>
              <a:spcBef>
                <a:spcPts val="0"/>
              </a:spcBef>
              <a:spcAft>
                <a:spcPts val="0"/>
              </a:spcAft>
              <a:buNone/>
            </a:pPr>
            <a:r>
              <a:rPr lang="en-US" sz="1100">
                <a:solidFill>
                  <a:srgbClr val="668E22"/>
                </a:solidFill>
                <a:latin typeface="Gill Sans"/>
                <a:ea typeface="Gill Sans"/>
                <a:cs typeface="Gill Sans"/>
                <a:sym typeface="Gill Sans"/>
              </a:rPr>
              <a:t>Figure: </a:t>
            </a:r>
            <a:r>
              <a:rPr lang="en-US" sz="1100">
                <a:latin typeface="Gill Sans"/>
                <a:ea typeface="Gill Sans"/>
                <a:cs typeface="Gill Sans"/>
                <a:sym typeface="Gill Sans"/>
              </a:rPr>
              <a:t>(a) human neuron (b) artificial neuron (c) biological synapse (d) ANN synapses</a:t>
            </a:r>
            <a:endParaRPr sz="1100">
              <a:latin typeface="Gill Sans"/>
              <a:ea typeface="Gill Sans"/>
              <a:cs typeface="Gill Sans"/>
              <a:sym typeface="Gill Sans"/>
            </a:endParaRPr>
          </a:p>
        </p:txBody>
      </p:sp>
      <p:sp>
        <p:nvSpPr>
          <p:cNvPr id="356" name="Google Shape;356;p36"/>
          <p:cNvSpPr/>
          <p:nvPr/>
        </p:nvSpPr>
        <p:spPr>
          <a:xfrm>
            <a:off x="359994" y="285282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57" name="Google Shape;357;p36"/>
          <p:cNvSpPr txBox="1"/>
          <p:nvPr/>
        </p:nvSpPr>
        <p:spPr>
          <a:xfrm>
            <a:off x="347294" y="2905917"/>
            <a:ext cx="4947920" cy="196849"/>
          </a:xfrm>
          <a:prstGeom prst="rect">
            <a:avLst/>
          </a:prstGeom>
          <a:noFill/>
          <a:ln>
            <a:noFill/>
          </a:ln>
        </p:spPr>
        <p:txBody>
          <a:bodyPr anchorCtr="0" anchor="t" bIns="0" lIns="0" spcFirstLastPara="1" rIns="0" wrap="square" tIns="17125">
            <a:spAutoFit/>
          </a:bodyPr>
          <a:lstStyle/>
          <a:p>
            <a:pPr indent="227329" lvl="0" marL="12700" marR="5080" rtl="0" algn="l">
              <a:lnSpc>
                <a:spcPct val="116666"/>
              </a:lnSpc>
              <a:spcBef>
                <a:spcPts val="0"/>
              </a:spcBef>
              <a:spcAft>
                <a:spcPts val="0"/>
              </a:spcAft>
              <a:buNone/>
            </a:pPr>
            <a:r>
              <a:rPr lang="en-US" sz="600">
                <a:solidFill>
                  <a:srgbClr val="668E22"/>
                </a:solidFill>
                <a:latin typeface="Arial"/>
                <a:ea typeface="Arial"/>
                <a:cs typeface="Arial"/>
                <a:sym typeface="Arial"/>
              </a:rPr>
              <a:t>Meng, Zhenzhu &amp; Hu, Yating &amp; Ancey, Christophe. (2020). Using a Data Driven Approach to Predict Waves Generated by Gravity Driven Mass Flows </a:t>
            </a:r>
            <a:r>
              <a:rPr lang="en-US" sz="600" u="sng">
                <a:solidFill>
                  <a:srgbClr val="668E22"/>
                </a:solidFill>
                <a:latin typeface="Cambria"/>
                <a:ea typeface="Cambria"/>
                <a:cs typeface="Cambria"/>
                <a:sym typeface="Cambria"/>
                <a:hlinkClick r:id="rId5">
                  <a:extLst>
                    <a:ext uri="{A12FA001-AC4F-418D-AE19-62706E023703}">
                      <ahyp:hlinkClr val="tx"/>
                    </a:ext>
                  </a:extLst>
                </a:hlinkClick>
              </a:rPr>
              <a:t>10.3390/w12020600</a:t>
            </a:r>
            <a:endParaRPr sz="600">
              <a:solidFill>
                <a:srgbClr val="668E22"/>
              </a:solidFill>
              <a:latin typeface="Cambria"/>
              <a:ea typeface="Cambria"/>
              <a:cs typeface="Cambria"/>
              <a:sym typeface="Cambria"/>
            </a:endParaRPr>
          </a:p>
        </p:txBody>
      </p:sp>
      <p:sp>
        <p:nvSpPr>
          <p:cNvPr id="358" name="Google Shape;358;p36"/>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37"/>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Artificial Neural Network</a:t>
            </a:r>
            <a:endParaRPr/>
          </a:p>
        </p:txBody>
      </p:sp>
      <p:grpSp>
        <p:nvGrpSpPr>
          <p:cNvPr id="364" name="Google Shape;364;p37"/>
          <p:cNvGrpSpPr/>
          <p:nvPr/>
        </p:nvGrpSpPr>
        <p:grpSpPr>
          <a:xfrm>
            <a:off x="309384" y="899388"/>
            <a:ext cx="5141595" cy="1653146"/>
            <a:chOff x="309384" y="899388"/>
            <a:chExt cx="5141595" cy="1653146"/>
          </a:xfrm>
        </p:grpSpPr>
        <p:sp>
          <p:nvSpPr>
            <p:cNvPr id="365" name="Google Shape;365;p37"/>
            <p:cNvSpPr/>
            <p:nvPr/>
          </p:nvSpPr>
          <p:spPr>
            <a:xfrm>
              <a:off x="309384" y="899388"/>
              <a:ext cx="5141595" cy="105410"/>
            </a:xfrm>
            <a:custGeom>
              <a:rect b="b" l="l" r="r" t="t"/>
              <a:pathLst>
                <a:path extrusionOk="0" h="105409" w="5141595">
                  <a:moveTo>
                    <a:pt x="0" y="105016"/>
                  </a:moveTo>
                  <a:lnTo>
                    <a:pt x="5141214" y="105016"/>
                  </a:lnTo>
                  <a:lnTo>
                    <a:pt x="5141214" y="0"/>
                  </a:lnTo>
                  <a:lnTo>
                    <a:pt x="0" y="0"/>
                  </a:lnTo>
                  <a:lnTo>
                    <a:pt x="0" y="105016"/>
                  </a:lnTo>
                  <a:close/>
                </a:path>
              </a:pathLst>
            </a:custGeom>
            <a:solidFill>
              <a:srgbClr val="E0E8D2"/>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66" name="Google Shape;366;p37"/>
            <p:cNvSpPr/>
            <p:nvPr/>
          </p:nvSpPr>
          <p:spPr>
            <a:xfrm>
              <a:off x="309384" y="1004404"/>
              <a:ext cx="5141595" cy="1548130"/>
            </a:xfrm>
            <a:custGeom>
              <a:rect b="b" l="l" r="r" t="t"/>
              <a:pathLst>
                <a:path extrusionOk="0" h="1548130" w="5141595">
                  <a:moveTo>
                    <a:pt x="5141214" y="0"/>
                  </a:moveTo>
                  <a:lnTo>
                    <a:pt x="0" y="0"/>
                  </a:lnTo>
                  <a:lnTo>
                    <a:pt x="0" y="1547825"/>
                  </a:lnTo>
                  <a:lnTo>
                    <a:pt x="5141214" y="1547825"/>
                  </a:lnTo>
                  <a:lnTo>
                    <a:pt x="5141214" y="0"/>
                  </a:lnTo>
                  <a:close/>
                </a:path>
              </a:pathLst>
            </a:custGeom>
            <a:solidFill>
              <a:srgbClr val="EFF3E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367" name="Google Shape;367;p37"/>
          <p:cNvSpPr txBox="1"/>
          <p:nvPr/>
        </p:nvSpPr>
        <p:spPr>
          <a:xfrm>
            <a:off x="347294" y="1023337"/>
            <a:ext cx="5037455" cy="1492250"/>
          </a:xfrm>
          <a:prstGeom prst="rect">
            <a:avLst/>
          </a:prstGeom>
          <a:noFill/>
          <a:ln>
            <a:noFill/>
          </a:ln>
        </p:spPr>
        <p:txBody>
          <a:bodyPr anchorCtr="0" anchor="t" bIns="0" lIns="0" spcFirstLastPara="1" rIns="0" wrap="square" tIns="12050">
            <a:spAutoFit/>
          </a:bodyPr>
          <a:lstStyle/>
          <a:p>
            <a:pPr indent="0" lvl="0" marL="12700" marR="211454" rtl="0" algn="l">
              <a:lnSpc>
                <a:spcPct val="100000"/>
              </a:lnSpc>
              <a:spcBef>
                <a:spcPts val="0"/>
              </a:spcBef>
              <a:spcAft>
                <a:spcPts val="0"/>
              </a:spcAft>
              <a:buNone/>
            </a:pPr>
            <a:r>
              <a:rPr lang="en-US" sz="1200">
                <a:solidFill>
                  <a:srgbClr val="FF6600"/>
                </a:solidFill>
                <a:latin typeface="Tahoma"/>
                <a:ea typeface="Tahoma"/>
                <a:cs typeface="Tahoma"/>
                <a:sym typeface="Tahoma"/>
              </a:rPr>
              <a:t>Artificial Neural network </a:t>
            </a:r>
            <a:r>
              <a:rPr lang="en-US" sz="1200">
                <a:latin typeface="Tahoma"/>
                <a:ea typeface="Tahoma"/>
                <a:cs typeface="Tahoma"/>
                <a:sym typeface="Tahoma"/>
              </a:rPr>
              <a:t>is a type of machine learning algorithm composed of layers of interconnected nodes or neurons.</a:t>
            </a:r>
            <a:endParaRPr sz="1200">
              <a:latin typeface="Tahoma"/>
              <a:ea typeface="Tahoma"/>
              <a:cs typeface="Tahoma"/>
              <a:sym typeface="Tahoma"/>
            </a:endParaRPr>
          </a:p>
          <a:p>
            <a:pPr indent="0" lvl="0" marL="12700" marR="9525" rtl="0" algn="l">
              <a:lnSpc>
                <a:spcPct val="100000"/>
              </a:lnSpc>
              <a:spcBef>
                <a:spcPts val="10"/>
              </a:spcBef>
              <a:spcAft>
                <a:spcPts val="0"/>
              </a:spcAft>
              <a:buNone/>
            </a:pPr>
            <a:r>
              <a:rPr lang="en-US" sz="1200">
                <a:solidFill>
                  <a:srgbClr val="FF6600"/>
                </a:solidFill>
                <a:latin typeface="Tahoma"/>
                <a:ea typeface="Tahoma"/>
                <a:cs typeface="Tahoma"/>
                <a:sym typeface="Tahoma"/>
              </a:rPr>
              <a:t>Neurons </a:t>
            </a:r>
            <a:r>
              <a:rPr lang="en-US" sz="1200">
                <a:latin typeface="Tahoma"/>
                <a:ea typeface="Tahoma"/>
                <a:cs typeface="Tahoma"/>
                <a:sym typeface="Tahoma"/>
              </a:rPr>
              <a:t>are the basic computational units of neural networks. All the neurons in a layer can be represented as a vector of activations.</a:t>
            </a:r>
            <a:endParaRPr sz="1200">
              <a:latin typeface="Tahoma"/>
              <a:ea typeface="Tahoma"/>
              <a:cs typeface="Tahoma"/>
              <a:sym typeface="Tahoma"/>
            </a:endParaRPr>
          </a:p>
          <a:p>
            <a:pPr indent="0" lvl="0" marL="12700" marR="5080" rtl="0" algn="l">
              <a:lnSpc>
                <a:spcPct val="100000"/>
              </a:lnSpc>
              <a:spcBef>
                <a:spcPts val="5"/>
              </a:spcBef>
              <a:spcAft>
                <a:spcPts val="0"/>
              </a:spcAft>
              <a:buNone/>
            </a:pPr>
            <a:r>
              <a:rPr lang="en-US" sz="1200">
                <a:latin typeface="Tahoma"/>
                <a:ea typeface="Tahoma"/>
                <a:cs typeface="Tahoma"/>
                <a:sym typeface="Tahoma"/>
              </a:rPr>
              <a:t>In any ANN layer, this </a:t>
            </a:r>
            <a:r>
              <a:rPr lang="en-US" sz="1200">
                <a:solidFill>
                  <a:srgbClr val="FF6600"/>
                </a:solidFill>
                <a:latin typeface="Tahoma"/>
                <a:ea typeface="Tahoma"/>
                <a:cs typeface="Tahoma"/>
                <a:sym typeface="Tahoma"/>
              </a:rPr>
              <a:t>activation vector </a:t>
            </a:r>
            <a:r>
              <a:rPr lang="en-US" sz="1200">
                <a:latin typeface="Tahoma"/>
                <a:ea typeface="Tahoma"/>
                <a:cs typeface="Tahoma"/>
                <a:sym typeface="Tahoma"/>
              </a:rPr>
              <a:t>is multiplied with an </a:t>
            </a:r>
            <a:r>
              <a:rPr lang="en-US" sz="1200">
                <a:solidFill>
                  <a:srgbClr val="FF6600"/>
                </a:solidFill>
                <a:latin typeface="Tahoma"/>
                <a:ea typeface="Tahoma"/>
                <a:cs typeface="Tahoma"/>
                <a:sym typeface="Tahoma"/>
              </a:rPr>
              <a:t>input </a:t>
            </a:r>
            <a:r>
              <a:rPr lang="en-US" sz="1200">
                <a:latin typeface="Tahoma"/>
                <a:ea typeface="Tahoma"/>
                <a:cs typeface="Tahoma"/>
                <a:sym typeface="Tahoma"/>
              </a:rPr>
              <a:t>and then transformed by applying an element-wise </a:t>
            </a:r>
            <a:r>
              <a:rPr lang="en-US" sz="1200">
                <a:solidFill>
                  <a:srgbClr val="FF6600"/>
                </a:solidFill>
                <a:latin typeface="Tahoma"/>
                <a:ea typeface="Tahoma"/>
                <a:cs typeface="Tahoma"/>
                <a:sym typeface="Tahoma"/>
              </a:rPr>
              <a:t>nonlinear function </a:t>
            </a:r>
            <a:r>
              <a:rPr lang="en-US" sz="1200">
                <a:latin typeface="Tahoma"/>
                <a:ea typeface="Tahoma"/>
                <a:cs typeface="Tahoma"/>
                <a:sym typeface="Tahoma"/>
              </a:rPr>
              <a:t>to the result. This is the layer’s </a:t>
            </a:r>
            <a:r>
              <a:rPr lang="en-US" sz="1200">
                <a:solidFill>
                  <a:srgbClr val="FF6600"/>
                </a:solidFill>
                <a:latin typeface="Tahoma"/>
                <a:ea typeface="Tahoma"/>
                <a:cs typeface="Tahoma"/>
                <a:sym typeface="Tahoma"/>
              </a:rPr>
              <a:t>output</a:t>
            </a:r>
            <a:r>
              <a:rPr lang="en-US" sz="1200">
                <a:latin typeface="Tahoma"/>
                <a:ea typeface="Tahoma"/>
                <a:cs typeface="Tahoma"/>
                <a:sym typeface="Tahoma"/>
              </a:rPr>
              <a:t>, which becomes the input to the next layer.</a:t>
            </a:r>
            <a:endParaRPr sz="1200">
              <a:latin typeface="Tahoma"/>
              <a:ea typeface="Tahoma"/>
              <a:cs typeface="Tahoma"/>
              <a:sym typeface="Tahoma"/>
            </a:endParaRPr>
          </a:p>
          <a:p>
            <a:pPr indent="0" lvl="0" marL="12700" rtl="0" algn="l">
              <a:lnSpc>
                <a:spcPct val="100000"/>
              </a:lnSpc>
              <a:spcBef>
                <a:spcPts val="15"/>
              </a:spcBef>
              <a:spcAft>
                <a:spcPts val="0"/>
              </a:spcAft>
              <a:buNone/>
            </a:pPr>
            <a:r>
              <a:rPr lang="en-US" sz="1200">
                <a:latin typeface="Tahoma"/>
                <a:ea typeface="Tahoma"/>
                <a:cs typeface="Tahoma"/>
                <a:sym typeface="Tahoma"/>
              </a:rPr>
              <a:t>The network as a whole is the composition of all of its layers.</a:t>
            </a:r>
            <a:endParaRPr sz="1200">
              <a:latin typeface="Tahoma"/>
              <a:ea typeface="Tahoma"/>
              <a:cs typeface="Tahoma"/>
              <a:sym typeface="Tahoma"/>
            </a:endParaRPr>
          </a:p>
        </p:txBody>
      </p:sp>
      <p:sp>
        <p:nvSpPr>
          <p:cNvPr id="368" name="Google Shape;368;p37"/>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38"/>
          <p:cNvSpPr txBox="1"/>
          <p:nvPr>
            <p:ph type="title"/>
          </p:nvPr>
        </p:nvSpPr>
        <p:spPr>
          <a:xfrm>
            <a:off x="139700" y="165227"/>
            <a:ext cx="2155825"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Artificial Neural Network</a:t>
            </a:r>
            <a:endParaRPr/>
          </a:p>
        </p:txBody>
      </p:sp>
      <p:sp>
        <p:nvSpPr>
          <p:cNvPr id="374" name="Google Shape;374;p38"/>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375" name="Google Shape;375;p38"/>
          <p:cNvSpPr txBox="1"/>
          <p:nvPr/>
        </p:nvSpPr>
        <p:spPr>
          <a:xfrm>
            <a:off x="334594" y="422783"/>
            <a:ext cx="5092700" cy="2656840"/>
          </a:xfrm>
          <a:prstGeom prst="rect">
            <a:avLst/>
          </a:prstGeom>
          <a:noFill/>
          <a:ln>
            <a:noFill/>
          </a:ln>
        </p:spPr>
        <p:txBody>
          <a:bodyPr anchorCtr="0" anchor="t" bIns="0" lIns="0" spcFirstLastPara="1" rIns="0" wrap="square" tIns="31100">
            <a:spAutoFit/>
          </a:bodyPr>
          <a:lstStyle/>
          <a:p>
            <a:pPr indent="0" lvl="0" marL="25400" rtl="0" algn="l">
              <a:lnSpc>
                <a:spcPct val="100000"/>
              </a:lnSpc>
              <a:spcBef>
                <a:spcPts val="0"/>
              </a:spcBef>
              <a:spcAft>
                <a:spcPts val="0"/>
              </a:spcAft>
              <a:buNone/>
            </a:pPr>
            <a:r>
              <a:rPr lang="en-US" sz="1200">
                <a:latin typeface="Tahoma"/>
                <a:ea typeface="Tahoma"/>
                <a:cs typeface="Tahoma"/>
                <a:sym typeface="Tahoma"/>
              </a:rPr>
              <a:t>In a regular Neural Network there are </a:t>
            </a:r>
            <a:r>
              <a:rPr lang="en-US" sz="1200">
                <a:solidFill>
                  <a:srgbClr val="FF6600"/>
                </a:solidFill>
                <a:latin typeface="Tahoma"/>
                <a:ea typeface="Tahoma"/>
                <a:cs typeface="Tahoma"/>
                <a:sym typeface="Tahoma"/>
              </a:rPr>
              <a:t>three types of layers</a:t>
            </a:r>
            <a:r>
              <a:rPr lang="en-US" sz="1200">
                <a:latin typeface="Tahoma"/>
                <a:ea typeface="Tahoma"/>
                <a:cs typeface="Tahoma"/>
                <a:sym typeface="Tahoma"/>
              </a:rPr>
              <a:t>:</a:t>
            </a:r>
            <a:endParaRPr sz="1200">
              <a:latin typeface="Tahoma"/>
              <a:ea typeface="Tahoma"/>
              <a:cs typeface="Tahoma"/>
              <a:sym typeface="Tahoma"/>
            </a:endParaRPr>
          </a:p>
          <a:p>
            <a:pPr indent="-190500" lvl="0" marL="320040" marR="175895" rtl="0" algn="l">
              <a:lnSpc>
                <a:spcPct val="100000"/>
              </a:lnSpc>
              <a:spcBef>
                <a:spcPts val="14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Input Layers</a:t>
            </a:r>
            <a:r>
              <a:rPr lang="en-US" sz="1200">
                <a:latin typeface="Tahoma"/>
                <a:ea typeface="Tahoma"/>
                <a:cs typeface="Tahoma"/>
                <a:sym typeface="Tahoma"/>
              </a:rPr>
              <a:t>: It’s the layer in which we give input to our model. The 	number of neurons in this layer is equal to the total number of features in 	our data (number of pixels in the case of an image).</a:t>
            </a:r>
            <a:endParaRPr sz="1200">
              <a:latin typeface="Tahoma"/>
              <a:ea typeface="Tahoma"/>
              <a:cs typeface="Tahoma"/>
              <a:sym typeface="Tahoma"/>
            </a:endParaRPr>
          </a:p>
          <a:p>
            <a:pPr indent="-190500" lvl="0" marL="320040" marR="17780" rtl="0" algn="l">
              <a:lnSpc>
                <a:spcPct val="100000"/>
              </a:lnSpc>
              <a:spcBef>
                <a:spcPts val="12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Hidden Layer</a:t>
            </a:r>
            <a:r>
              <a:rPr lang="en-US" sz="1200">
                <a:latin typeface="Tahoma"/>
                <a:ea typeface="Tahoma"/>
                <a:cs typeface="Tahoma"/>
                <a:sym typeface="Tahoma"/>
              </a:rPr>
              <a:t>: The input from the Input layer is then fed into the hidden 	layer. There can be many hidden layers depending on our model and data 	size. Each hidden layer can have different numbers of neurons which are 	generally greater than the number of features. The output from each layer is 	computed by matrix multiplication of the output of the previous layer with 	learnable weights of that layer and then by the addition of learnable biases 	followed by activation function which makes the network nonlinear.</a:t>
            </a:r>
            <a:endParaRPr sz="1200">
              <a:latin typeface="Tahoma"/>
              <a:ea typeface="Tahoma"/>
              <a:cs typeface="Tahoma"/>
              <a:sym typeface="Tahoma"/>
            </a:endParaRPr>
          </a:p>
          <a:p>
            <a:pPr indent="-190500" lvl="0" marL="320040" marR="166370" rtl="0" algn="l">
              <a:lnSpc>
                <a:spcPct val="100000"/>
              </a:lnSpc>
              <a:spcBef>
                <a:spcPts val="14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Output Layer</a:t>
            </a:r>
            <a:r>
              <a:rPr lang="en-US" sz="1200">
                <a:latin typeface="Tahoma"/>
                <a:ea typeface="Tahoma"/>
                <a:cs typeface="Tahoma"/>
                <a:sym typeface="Tahoma"/>
              </a:rPr>
              <a:t>: The output from the hidden layer is then fed into a logistic 	function like sigmoid or softmax which converts the output of each class 	into the probability score of each class.</a:t>
            </a:r>
            <a:endParaRPr sz="1200">
              <a:latin typeface="Tahoma"/>
              <a:ea typeface="Tahoma"/>
              <a:cs typeface="Tahoma"/>
              <a:sym typeface="Tahoma"/>
            </a:endParaRPr>
          </a:p>
        </p:txBody>
      </p:sp>
    </p:spTree>
  </p:cSld>
  <p:clrMapOvr>
    <a:masterClrMapping/>
  </p:clrMapOvr>
  <p:transition>
    <p:cut/>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39"/>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Artificial Neural Network.</a:t>
            </a:r>
            <a:r>
              <a:rPr lang="en-US"/>
              <a:t> Their types 1/6</a:t>
            </a:r>
            <a:endParaRPr/>
          </a:p>
        </p:txBody>
      </p:sp>
      <p:sp>
        <p:nvSpPr>
          <p:cNvPr id="381" name="Google Shape;381;p39"/>
          <p:cNvSpPr txBox="1"/>
          <p:nvPr/>
        </p:nvSpPr>
        <p:spPr>
          <a:xfrm>
            <a:off x="452208" y="623389"/>
            <a:ext cx="4925060" cy="574675"/>
          </a:xfrm>
          <a:prstGeom prst="rect">
            <a:avLst/>
          </a:prstGeom>
          <a:noFill/>
          <a:ln>
            <a:noFill/>
          </a:ln>
        </p:spPr>
        <p:txBody>
          <a:bodyPr anchorCtr="0" anchor="t" bIns="0" lIns="0" spcFirstLastPara="1" rIns="0" wrap="square" tIns="12050">
            <a:spAutoFit/>
          </a:bodyPr>
          <a:lstStyle/>
          <a:p>
            <a:pPr indent="-190500" lvl="0" marL="202565" marR="5080" rtl="0" algn="l">
              <a:lnSpc>
                <a:spcPct val="100000"/>
              </a:lnSpc>
              <a:spcBef>
                <a:spcPts val="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Single-layer perceptron (SLP)</a:t>
            </a:r>
            <a:r>
              <a:rPr lang="en-US" sz="1200">
                <a:latin typeface="Tahoma"/>
                <a:ea typeface="Tahoma"/>
                <a:cs typeface="Tahoma"/>
                <a:sym typeface="Tahoma"/>
              </a:rPr>
              <a:t>: a simple artificial neural network architecture 	in which data moves from input to output in a single direction. It is a 	</a:t>
            </a:r>
            <a:r>
              <a:rPr i="1" lang="en-US" sz="1200">
                <a:latin typeface="Arial"/>
                <a:ea typeface="Arial"/>
                <a:cs typeface="Arial"/>
                <a:sym typeface="Arial"/>
              </a:rPr>
              <a:t>forward-propagation </a:t>
            </a:r>
            <a:r>
              <a:rPr lang="en-US" sz="1200">
                <a:latin typeface="Tahoma"/>
                <a:ea typeface="Tahoma"/>
                <a:cs typeface="Tahoma"/>
                <a:sym typeface="Tahoma"/>
              </a:rPr>
              <a:t>approach. Here, no hidden layers in between.</a:t>
            </a:r>
            <a:endParaRPr sz="1200">
              <a:latin typeface="Tahoma"/>
              <a:ea typeface="Tahoma"/>
              <a:cs typeface="Tahoma"/>
              <a:sym typeface="Tahoma"/>
            </a:endParaRPr>
          </a:p>
        </p:txBody>
      </p:sp>
      <p:pic>
        <p:nvPicPr>
          <p:cNvPr id="382" name="Google Shape;382;p39"/>
          <p:cNvPicPr preferRelativeResize="0"/>
          <p:nvPr/>
        </p:nvPicPr>
        <p:blipFill rotWithShape="1">
          <a:blip r:embed="rId4">
            <a:alphaModFix/>
          </a:blip>
          <a:srcRect b="0" l="0" r="0" t="0"/>
          <a:stretch/>
        </p:blipFill>
        <p:spPr>
          <a:xfrm>
            <a:off x="1385036" y="1234982"/>
            <a:ext cx="3082809" cy="1488252"/>
          </a:xfrm>
          <a:prstGeom prst="rect">
            <a:avLst/>
          </a:prstGeom>
          <a:noFill/>
          <a:ln>
            <a:noFill/>
          </a:ln>
        </p:spPr>
      </p:pic>
      <p:sp>
        <p:nvSpPr>
          <p:cNvPr id="383" name="Google Shape;383;p39"/>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384" name="Google Shape;384;p39"/>
          <p:cNvSpPr txBox="1"/>
          <p:nvPr/>
        </p:nvSpPr>
        <p:spPr>
          <a:xfrm>
            <a:off x="575043" y="2994487"/>
            <a:ext cx="2632075" cy="104516"/>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https://www.javatpoint.com/single-layer-perceptron-in-tensorflow</a:t>
            </a:r>
            <a:endParaRPr sz="600">
              <a:solidFill>
                <a:srgbClr val="668E22"/>
              </a:solidFill>
              <a:latin typeface="Cambria"/>
              <a:ea typeface="Cambria"/>
              <a:cs typeface="Cambria"/>
              <a:sym typeface="Cambria"/>
            </a:endParaRPr>
          </a:p>
        </p:txBody>
      </p:sp>
      <p:sp>
        <p:nvSpPr>
          <p:cNvPr id="385" name="Google Shape;385;p39"/>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40"/>
          <p:cNvSpPr txBox="1"/>
          <p:nvPr>
            <p:ph type="title"/>
          </p:nvPr>
        </p:nvSpPr>
        <p:spPr>
          <a:xfrm>
            <a:off x="63500" y="191452"/>
            <a:ext cx="3649979"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Artificial Neural Network.</a:t>
            </a:r>
            <a:r>
              <a:rPr lang="en-US"/>
              <a:t> Their types 2/6</a:t>
            </a:r>
            <a:endParaRPr/>
          </a:p>
        </p:txBody>
      </p:sp>
      <p:sp>
        <p:nvSpPr>
          <p:cNvPr id="391" name="Google Shape;391;p40"/>
          <p:cNvSpPr txBox="1"/>
          <p:nvPr/>
        </p:nvSpPr>
        <p:spPr>
          <a:xfrm>
            <a:off x="452208" y="448002"/>
            <a:ext cx="4870450" cy="574675"/>
          </a:xfrm>
          <a:prstGeom prst="rect">
            <a:avLst/>
          </a:prstGeom>
          <a:noFill/>
          <a:ln>
            <a:noFill/>
          </a:ln>
        </p:spPr>
        <p:txBody>
          <a:bodyPr anchorCtr="0" anchor="t" bIns="0" lIns="0" spcFirstLastPara="1" rIns="0" wrap="square" tIns="12050">
            <a:spAutoFit/>
          </a:bodyPr>
          <a:lstStyle/>
          <a:p>
            <a:pPr indent="-190500" lvl="0" marL="202565" marR="5080" rtl="0" algn="l">
              <a:lnSpc>
                <a:spcPct val="100000"/>
              </a:lnSpc>
              <a:spcBef>
                <a:spcPts val="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Multi-layer Perceptron (MLP)</a:t>
            </a:r>
            <a:r>
              <a:rPr lang="en-US" sz="1200">
                <a:latin typeface="Tahoma"/>
                <a:ea typeface="Tahoma"/>
                <a:cs typeface="Tahoma"/>
                <a:sym typeface="Tahoma"/>
              </a:rPr>
              <a:t>: a type of neural network with three or more 	layers, including an input layer, one or more hidden layers, and an output 	layer.</a:t>
            </a:r>
            <a:endParaRPr sz="1200">
              <a:latin typeface="Tahoma"/>
              <a:ea typeface="Tahoma"/>
              <a:cs typeface="Tahoma"/>
              <a:sym typeface="Tahoma"/>
            </a:endParaRPr>
          </a:p>
        </p:txBody>
      </p:sp>
      <p:pic>
        <p:nvPicPr>
          <p:cNvPr id="392" name="Google Shape;392;p40"/>
          <p:cNvPicPr preferRelativeResize="0"/>
          <p:nvPr/>
        </p:nvPicPr>
        <p:blipFill rotWithShape="1">
          <a:blip r:embed="rId4">
            <a:alphaModFix/>
          </a:blip>
          <a:srcRect b="0" l="0" r="0" t="0"/>
          <a:stretch/>
        </p:blipFill>
        <p:spPr>
          <a:xfrm>
            <a:off x="1503578" y="1027970"/>
            <a:ext cx="2845571" cy="1276126"/>
          </a:xfrm>
          <a:prstGeom prst="rect">
            <a:avLst/>
          </a:prstGeom>
          <a:noFill/>
          <a:ln>
            <a:noFill/>
          </a:ln>
        </p:spPr>
      </p:pic>
      <p:sp>
        <p:nvSpPr>
          <p:cNvPr id="393" name="Google Shape;393;p40"/>
          <p:cNvSpPr txBox="1"/>
          <p:nvPr/>
        </p:nvSpPr>
        <p:spPr>
          <a:xfrm>
            <a:off x="347294" y="2329342"/>
            <a:ext cx="5046980" cy="885190"/>
          </a:xfrm>
          <a:prstGeom prst="rect">
            <a:avLst/>
          </a:prstGeom>
          <a:noFill/>
          <a:ln>
            <a:noFill/>
          </a:ln>
        </p:spPr>
        <p:txBody>
          <a:bodyPr anchorCtr="0" anchor="t" bIns="0" lIns="0" spcFirstLastPara="1" rIns="0" wrap="square" tIns="12050">
            <a:spAutoFit/>
          </a:bodyPr>
          <a:lstStyle/>
          <a:p>
            <a:pPr indent="0" lvl="0" marL="309880" marR="5080" rtl="0" algn="just">
              <a:lnSpc>
                <a:spcPct val="100000"/>
              </a:lnSpc>
              <a:spcBef>
                <a:spcPts val="0"/>
              </a:spcBef>
              <a:spcAft>
                <a:spcPts val="0"/>
              </a:spcAft>
              <a:buNone/>
            </a:pPr>
            <a:r>
              <a:rPr lang="en-US" sz="1200">
                <a:latin typeface="Tahoma"/>
                <a:ea typeface="Tahoma"/>
                <a:cs typeface="Tahoma"/>
                <a:sym typeface="Tahoma"/>
              </a:rPr>
              <a:t>Training involves adjusting the parameters, or the weights and biases, of the model to minimize error. It employs not only Forward Propagation, but also a </a:t>
            </a:r>
            <a:r>
              <a:rPr i="1" lang="en-US" sz="1200">
                <a:latin typeface="Arial"/>
                <a:ea typeface="Arial"/>
                <a:cs typeface="Arial"/>
                <a:sym typeface="Arial"/>
              </a:rPr>
              <a:t>Back-Propagation</a:t>
            </a:r>
            <a:r>
              <a:rPr lang="en-US" sz="1200">
                <a:latin typeface="Tahoma"/>
                <a:ea typeface="Tahoma"/>
                <a:cs typeface="Tahoma"/>
                <a:sym typeface="Tahoma"/>
              </a:rPr>
              <a:t>, e.g. Gradient Decent optimizer used to tune ANN</a:t>
            </a:r>
            <a:endParaRPr sz="1200">
              <a:latin typeface="Tahoma"/>
              <a:ea typeface="Tahoma"/>
              <a:cs typeface="Tahoma"/>
              <a:sym typeface="Tahoma"/>
            </a:endParaRPr>
          </a:p>
          <a:p>
            <a:pPr indent="0" lvl="0" marL="12700" rtl="0" algn="just">
              <a:lnSpc>
                <a:spcPct val="100000"/>
              </a:lnSpc>
              <a:spcBef>
                <a:spcPts val="15"/>
              </a:spcBef>
              <a:spcAft>
                <a:spcPts val="0"/>
              </a:spcAft>
              <a:buNone/>
            </a:pPr>
            <a:r>
              <a:rPr lang="en-US" sz="1200" u="sng">
                <a:latin typeface="Tahoma"/>
                <a:ea typeface="Tahoma"/>
                <a:cs typeface="Tahoma"/>
                <a:sym typeface="Tahoma"/>
              </a:rPr>
              <a:t>   parameters by minimizing lo</a:t>
            </a:r>
            <a:r>
              <a:rPr lang="en-US" sz="1200">
                <a:latin typeface="Tahoma"/>
                <a:ea typeface="Tahoma"/>
                <a:cs typeface="Tahoma"/>
                <a:sym typeface="Tahoma"/>
              </a:rPr>
              <a:t>ss.</a:t>
            </a:r>
            <a:endParaRPr sz="1200">
              <a:latin typeface="Tahoma"/>
              <a:ea typeface="Tahoma"/>
              <a:cs typeface="Tahoma"/>
              <a:sym typeface="Tahoma"/>
            </a:endParaRPr>
          </a:p>
          <a:p>
            <a:pPr indent="0" lvl="0" marL="240029" rtl="0" algn="l">
              <a:lnSpc>
                <a:spcPct val="100000"/>
              </a:lnSpc>
              <a:spcBef>
                <a:spcPts val="275"/>
              </a:spcBef>
              <a:spcAft>
                <a:spcPts val="0"/>
              </a:spcAft>
              <a:buNone/>
            </a:pPr>
            <a:r>
              <a:rPr lang="en-US" sz="600" u="sng">
                <a:solidFill>
                  <a:srgbClr val="0000FF"/>
                </a:solidFill>
                <a:latin typeface="Cambria"/>
                <a:ea typeface="Cambria"/>
                <a:cs typeface="Cambria"/>
                <a:sym typeface="Cambria"/>
                <a:hlinkClick r:id="rId5">
                  <a:extLst>
                    <a:ext uri="{A12FA001-AC4F-418D-AE19-62706E023703}">
                      <ahyp:hlinkClr val="tx"/>
                    </a:ext>
                  </a:extLst>
                </a:hlinkClick>
              </a:rPr>
              <a:t>https://https://machinelearninggeek.com/multi-layer-perceptron-neural-network-using-</a:t>
            </a:r>
            <a:r>
              <a:rPr lang="en-US" sz="600" u="sng">
                <a:solidFill>
                  <a:srgbClr val="668E22"/>
                </a:solidFill>
                <a:latin typeface="Cambria"/>
                <a:ea typeface="Cambria"/>
                <a:cs typeface="Cambria"/>
                <a:sym typeface="Cambria"/>
                <a:hlinkClick r:id="rId6">
                  <a:extLst>
                    <a:ext uri="{A12FA001-AC4F-418D-AE19-62706E023703}">
                      <ahyp:hlinkClr val="tx"/>
                    </a:ext>
                  </a:extLst>
                </a:hlinkClick>
              </a:rPr>
              <a:t>python/</a:t>
            </a:r>
            <a:endParaRPr sz="600">
              <a:solidFill>
                <a:srgbClr val="668E22"/>
              </a:solidFill>
              <a:latin typeface="Cambria"/>
              <a:ea typeface="Cambria"/>
              <a:cs typeface="Cambria"/>
              <a:sym typeface="Cambria"/>
            </a:endParaRPr>
          </a:p>
        </p:txBody>
      </p:sp>
      <p:sp>
        <p:nvSpPr>
          <p:cNvPr id="394" name="Google Shape;394;p40"/>
          <p:cNvSpPr txBox="1"/>
          <p:nvPr/>
        </p:nvSpPr>
        <p:spPr>
          <a:xfrm>
            <a:off x="5438089" y="3107098"/>
            <a:ext cx="254000" cy="116839"/>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600">
                <a:latin typeface="Arial"/>
                <a:ea typeface="Arial"/>
                <a:cs typeface="Arial"/>
                <a:sym typeface="Arial"/>
              </a:rPr>
              <a:t>40 / 64</a:t>
            </a:r>
            <a:endParaRPr sz="600">
              <a:latin typeface="Arial"/>
              <a:ea typeface="Arial"/>
              <a:cs typeface="Arial"/>
              <a:sym typeface="Arial"/>
            </a:endParaRPr>
          </a:p>
        </p:txBody>
      </p:sp>
    </p:spTree>
  </p:cSld>
  <p:clrMapOvr>
    <a:masterClrMapping/>
  </p:clrMapOvr>
  <p:transition>
    <p:cut/>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1"/>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Artificial Neural Network.</a:t>
            </a:r>
            <a:r>
              <a:rPr lang="en-US"/>
              <a:t> Their types 3/6</a:t>
            </a:r>
            <a:endParaRPr/>
          </a:p>
        </p:txBody>
      </p:sp>
      <p:sp>
        <p:nvSpPr>
          <p:cNvPr id="400" name="Google Shape;400;p41"/>
          <p:cNvSpPr txBox="1"/>
          <p:nvPr/>
        </p:nvSpPr>
        <p:spPr>
          <a:xfrm>
            <a:off x="452208" y="644954"/>
            <a:ext cx="4962525" cy="574675"/>
          </a:xfrm>
          <a:prstGeom prst="rect">
            <a:avLst/>
          </a:prstGeom>
          <a:noFill/>
          <a:ln>
            <a:noFill/>
          </a:ln>
        </p:spPr>
        <p:txBody>
          <a:bodyPr anchorCtr="0" anchor="t" bIns="0" lIns="0" spcFirstLastPara="1" rIns="0" wrap="square" tIns="12050">
            <a:spAutoFit/>
          </a:bodyPr>
          <a:lstStyle/>
          <a:p>
            <a:pPr indent="-190500" lvl="0" marL="202565" marR="5080" rtl="0" algn="just">
              <a:lnSpc>
                <a:spcPct val="100000"/>
              </a:lnSpc>
              <a:spcBef>
                <a:spcPts val="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Convolutional Neural Network (CNN)</a:t>
            </a:r>
            <a:r>
              <a:rPr lang="en-US" sz="1200">
                <a:latin typeface="Tahoma"/>
                <a:ea typeface="Tahoma"/>
                <a:cs typeface="Tahoma"/>
                <a:sym typeface="Tahoma"/>
              </a:rPr>
              <a:t>: a specialized ANN designed for image 	processing. It employs convolutional layers to automatically learn hierarchical 	features from input images. CNNs have revolutionized computer vision.</a:t>
            </a:r>
            <a:endParaRPr sz="1200">
              <a:latin typeface="Tahoma"/>
              <a:ea typeface="Tahoma"/>
              <a:cs typeface="Tahoma"/>
              <a:sym typeface="Tahoma"/>
            </a:endParaRPr>
          </a:p>
        </p:txBody>
      </p:sp>
      <p:pic>
        <p:nvPicPr>
          <p:cNvPr id="401" name="Google Shape;401;p41"/>
          <p:cNvPicPr preferRelativeResize="0"/>
          <p:nvPr/>
        </p:nvPicPr>
        <p:blipFill rotWithShape="1">
          <a:blip r:embed="rId4">
            <a:alphaModFix/>
          </a:blip>
          <a:srcRect b="0" l="0" r="0" t="0"/>
          <a:stretch/>
        </p:blipFill>
        <p:spPr>
          <a:xfrm>
            <a:off x="1029322" y="1256536"/>
            <a:ext cx="3794199" cy="1434338"/>
          </a:xfrm>
          <a:prstGeom prst="rect">
            <a:avLst/>
          </a:prstGeom>
          <a:noFill/>
          <a:ln>
            <a:noFill/>
          </a:ln>
        </p:spPr>
      </p:pic>
      <p:sp>
        <p:nvSpPr>
          <p:cNvPr id="402" name="Google Shape;402;p41"/>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403" name="Google Shape;403;p41"/>
          <p:cNvSpPr txBox="1"/>
          <p:nvPr/>
        </p:nvSpPr>
        <p:spPr>
          <a:xfrm>
            <a:off x="575043" y="2994487"/>
            <a:ext cx="4565650" cy="104516"/>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https://towardsdatascience.com/a-comprehensive-guide-to-convolutional-neural-networks-the-eli5-way-3bd2b1164a53</a:t>
            </a:r>
            <a:endParaRPr sz="600">
              <a:solidFill>
                <a:srgbClr val="668E22"/>
              </a:solidFill>
              <a:latin typeface="Cambria"/>
              <a:ea typeface="Cambria"/>
              <a:cs typeface="Cambria"/>
              <a:sym typeface="Cambria"/>
            </a:endParaRPr>
          </a:p>
        </p:txBody>
      </p:sp>
      <p:sp>
        <p:nvSpPr>
          <p:cNvPr id="404" name="Google Shape;404;p41"/>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42"/>
          <p:cNvSpPr txBox="1"/>
          <p:nvPr>
            <p:ph type="title"/>
          </p:nvPr>
        </p:nvSpPr>
        <p:spPr>
          <a:xfrm>
            <a:off x="139700" y="164679"/>
            <a:ext cx="3649979"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Artificial Neural Network.</a:t>
            </a:r>
            <a:r>
              <a:rPr lang="en-US"/>
              <a:t> Their types 4/6</a:t>
            </a:r>
            <a:endParaRPr/>
          </a:p>
        </p:txBody>
      </p:sp>
      <p:sp>
        <p:nvSpPr>
          <p:cNvPr id="410" name="Google Shape;410;p42"/>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411" name="Google Shape;411;p42"/>
          <p:cNvSpPr txBox="1"/>
          <p:nvPr/>
        </p:nvSpPr>
        <p:spPr>
          <a:xfrm>
            <a:off x="347294" y="441678"/>
            <a:ext cx="4948555" cy="574675"/>
          </a:xfrm>
          <a:prstGeom prst="rect">
            <a:avLst/>
          </a:prstGeom>
          <a:noFill/>
          <a:ln>
            <a:noFill/>
          </a:ln>
        </p:spPr>
        <p:txBody>
          <a:bodyPr anchorCtr="0" anchor="t" bIns="0" lIns="0" spcFirstLastPara="1" rIns="0" wrap="square" tIns="12050">
            <a:spAutoFit/>
          </a:bodyPr>
          <a:lstStyle/>
          <a:p>
            <a:pPr indent="0" lvl="0" marL="12700" marR="5080" rtl="0" algn="l">
              <a:lnSpc>
                <a:spcPct val="100000"/>
              </a:lnSpc>
              <a:spcBef>
                <a:spcPts val="0"/>
              </a:spcBef>
              <a:spcAft>
                <a:spcPts val="0"/>
              </a:spcAft>
              <a:buNone/>
            </a:pPr>
            <a:r>
              <a:rPr lang="en-US" sz="1200">
                <a:solidFill>
                  <a:srgbClr val="FF6600"/>
                </a:solidFill>
                <a:latin typeface="Tahoma"/>
                <a:ea typeface="Tahoma"/>
                <a:cs typeface="Tahoma"/>
                <a:sym typeface="Tahoma"/>
              </a:rPr>
              <a:t>Long Short-Term Memory (LSTM) </a:t>
            </a:r>
            <a:r>
              <a:rPr lang="en-US" sz="1200">
                <a:latin typeface="Tahoma"/>
                <a:ea typeface="Tahoma"/>
                <a:cs typeface="Tahoma"/>
                <a:sym typeface="Tahoma"/>
              </a:rPr>
              <a:t>and </a:t>
            </a:r>
            <a:r>
              <a:rPr lang="en-US" sz="1200">
                <a:solidFill>
                  <a:srgbClr val="FF6600"/>
                </a:solidFill>
                <a:latin typeface="Tahoma"/>
                <a:ea typeface="Tahoma"/>
                <a:cs typeface="Tahoma"/>
                <a:sym typeface="Tahoma"/>
              </a:rPr>
              <a:t>Recurrent Neural Networks (RNNs) </a:t>
            </a:r>
            <a:r>
              <a:rPr lang="en-US" sz="1200">
                <a:latin typeface="Tahoma"/>
                <a:ea typeface="Tahoma"/>
                <a:cs typeface="Tahoma"/>
                <a:sym typeface="Tahoma"/>
              </a:rPr>
              <a:t>are both types of neural networks used for sequence modeling, especially when handling time series data, text, or other types of sequential input.</a:t>
            </a:r>
            <a:endParaRPr sz="1200">
              <a:latin typeface="Tahoma"/>
              <a:ea typeface="Tahoma"/>
              <a:cs typeface="Tahoma"/>
              <a:sym typeface="Tahoma"/>
            </a:endParaRPr>
          </a:p>
        </p:txBody>
      </p:sp>
      <p:graphicFrame>
        <p:nvGraphicFramePr>
          <p:cNvPr id="412" name="Google Shape;412;p42"/>
          <p:cNvGraphicFramePr/>
          <p:nvPr/>
        </p:nvGraphicFramePr>
        <p:xfrm>
          <a:off x="359994" y="1222387"/>
          <a:ext cx="3000000" cy="3000000"/>
        </p:xfrm>
        <a:graphic>
          <a:graphicData uri="http://schemas.openxmlformats.org/drawingml/2006/table">
            <a:tbl>
              <a:tblPr bandRow="1" firstRow="1">
                <a:noFill/>
                <a:tableStyleId>{5C25DDBC-4565-464A-9AF2-313181C8A197}</a:tableStyleId>
              </a:tblPr>
              <a:tblGrid>
                <a:gridCol w="1296025"/>
                <a:gridCol w="1920250"/>
                <a:gridCol w="1983750"/>
              </a:tblGrid>
              <a:tr h="187950">
                <a:tc>
                  <a:txBody>
                    <a:bodyPr/>
                    <a:lstStyle/>
                    <a:p>
                      <a:pPr indent="0" lvl="0" marL="75565" marR="0" rtl="0" algn="l">
                        <a:lnSpc>
                          <a:spcPct val="105833"/>
                        </a:lnSpc>
                        <a:spcBef>
                          <a:spcPts val="0"/>
                        </a:spcBef>
                        <a:spcAft>
                          <a:spcPts val="0"/>
                        </a:spcAft>
                        <a:buNone/>
                      </a:pPr>
                      <a:r>
                        <a:rPr b="1" lang="en-US" sz="1200" u="none" cap="none" strike="noStrike">
                          <a:latin typeface="Gill Sans"/>
                          <a:ea typeface="Gill Sans"/>
                          <a:cs typeface="Gill Sans"/>
                          <a:sym typeface="Gill Sans"/>
                        </a:rPr>
                        <a:t>Feature</a:t>
                      </a:r>
                      <a:endParaRPr sz="1200" u="none" cap="none" strike="noStrike">
                        <a:latin typeface="Gill Sans"/>
                        <a:ea typeface="Gill Sans"/>
                        <a:cs typeface="Gill Sans"/>
                        <a:sym typeface="Gill Sans"/>
                      </a:endParaRPr>
                    </a:p>
                  </a:txBody>
                  <a:tcPr marT="0"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75565" marR="0" rtl="0" algn="l">
                        <a:lnSpc>
                          <a:spcPct val="105833"/>
                        </a:lnSpc>
                        <a:spcBef>
                          <a:spcPts val="0"/>
                        </a:spcBef>
                        <a:spcAft>
                          <a:spcPts val="0"/>
                        </a:spcAft>
                        <a:buNone/>
                      </a:pPr>
                      <a:r>
                        <a:rPr b="1" lang="en-US" sz="1200" u="none" cap="none" strike="noStrike">
                          <a:latin typeface="Gill Sans"/>
                          <a:ea typeface="Gill Sans"/>
                          <a:cs typeface="Gill Sans"/>
                          <a:sym typeface="Gill Sans"/>
                        </a:rPr>
                        <a:t>RNN</a:t>
                      </a:r>
                      <a:endParaRPr sz="1200" u="none" cap="none" strike="noStrike">
                        <a:latin typeface="Gill Sans"/>
                        <a:ea typeface="Gill Sans"/>
                        <a:cs typeface="Gill Sans"/>
                        <a:sym typeface="Gill Sans"/>
                      </a:endParaRPr>
                    </a:p>
                  </a:txBody>
                  <a:tcPr marT="0"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106679" marR="0" rtl="0" algn="l">
                        <a:lnSpc>
                          <a:spcPct val="105833"/>
                        </a:lnSpc>
                        <a:spcBef>
                          <a:spcPts val="0"/>
                        </a:spcBef>
                        <a:spcAft>
                          <a:spcPts val="0"/>
                        </a:spcAft>
                        <a:buNone/>
                      </a:pPr>
                      <a:r>
                        <a:rPr b="1" lang="en-US" sz="1200" u="none" cap="none" strike="noStrike">
                          <a:latin typeface="Gill Sans"/>
                          <a:ea typeface="Gill Sans"/>
                          <a:cs typeface="Gill Sans"/>
                          <a:sym typeface="Gill Sans"/>
                        </a:rPr>
                        <a:t>LSTM</a:t>
                      </a:r>
                      <a:endParaRPr sz="1200" u="none" cap="none" strike="noStrike">
                        <a:latin typeface="Gill Sans"/>
                        <a:ea typeface="Gill Sans"/>
                        <a:cs typeface="Gill Sans"/>
                        <a:sym typeface="Gill Sans"/>
                      </a:endParaRPr>
                    </a:p>
                  </a:txBody>
                  <a:tcPr marT="0" marB="0" marR="0" marL="0">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84150">
                <a:tc>
                  <a:txBody>
                    <a:bodyPr/>
                    <a:lstStyle/>
                    <a:p>
                      <a:pPr indent="0" lvl="0" marL="75565" marR="0" rtl="0" algn="l">
                        <a:lnSpc>
                          <a:spcPct val="105833"/>
                        </a:lnSpc>
                        <a:spcBef>
                          <a:spcPts val="0"/>
                        </a:spcBef>
                        <a:spcAft>
                          <a:spcPts val="0"/>
                        </a:spcAft>
                        <a:buNone/>
                      </a:pPr>
                      <a:r>
                        <a:rPr lang="en-US" sz="1200" u="none" cap="none" strike="noStrike">
                          <a:latin typeface="Tahoma"/>
                          <a:ea typeface="Tahoma"/>
                          <a:cs typeface="Tahoma"/>
                          <a:sym typeface="Tahoma"/>
                        </a:rPr>
                        <a:t>Memory Ability</a:t>
                      </a:r>
                      <a:endParaRPr sz="1200" u="none" cap="none" strike="noStrike">
                        <a:latin typeface="Tahoma"/>
                        <a:ea typeface="Tahoma"/>
                        <a:cs typeface="Tahoma"/>
                        <a:sym typeface="Tahoma"/>
                      </a:endParaRPr>
                    </a:p>
                  </a:txBody>
                  <a:tcPr marT="0" marB="0" marR="0" marL="0">
                    <a:lnT cap="flat" cmpd="sng" w="9525">
                      <a:solidFill>
                        <a:srgbClr val="000000"/>
                      </a:solidFill>
                      <a:prstDash val="solid"/>
                      <a:round/>
                      <a:headEnd len="sm" w="sm" type="none"/>
                      <a:tailEnd len="sm" w="sm" type="none"/>
                    </a:lnT>
                  </a:tcPr>
                </a:tc>
                <a:tc>
                  <a:txBody>
                    <a:bodyPr/>
                    <a:lstStyle/>
                    <a:p>
                      <a:pPr indent="0" lvl="0" marL="75565" marR="0" rtl="0" algn="l">
                        <a:lnSpc>
                          <a:spcPct val="105833"/>
                        </a:lnSpc>
                        <a:spcBef>
                          <a:spcPts val="0"/>
                        </a:spcBef>
                        <a:spcAft>
                          <a:spcPts val="0"/>
                        </a:spcAft>
                        <a:buNone/>
                      </a:pPr>
                      <a:r>
                        <a:rPr lang="en-US" sz="1200" u="none" cap="none" strike="noStrike">
                          <a:latin typeface="Tahoma"/>
                          <a:ea typeface="Tahoma"/>
                          <a:cs typeface="Tahoma"/>
                          <a:sym typeface="Tahoma"/>
                        </a:rPr>
                        <a:t>Short-term dependencies</a:t>
                      </a:r>
                      <a:endParaRPr sz="1200" u="none" cap="none" strike="noStrike">
                        <a:latin typeface="Tahoma"/>
                        <a:ea typeface="Tahoma"/>
                        <a:cs typeface="Tahoma"/>
                        <a:sym typeface="Tahoma"/>
                      </a:endParaRPr>
                    </a:p>
                  </a:txBody>
                  <a:tcPr marT="0" marB="0" marR="0" marL="0">
                    <a:lnT cap="flat" cmpd="sng" w="9525">
                      <a:solidFill>
                        <a:srgbClr val="000000"/>
                      </a:solidFill>
                      <a:prstDash val="solid"/>
                      <a:round/>
                      <a:headEnd len="sm" w="sm" type="none"/>
                      <a:tailEnd len="sm" w="sm" type="none"/>
                    </a:lnT>
                  </a:tcPr>
                </a:tc>
                <a:tc>
                  <a:txBody>
                    <a:bodyPr/>
                    <a:lstStyle/>
                    <a:p>
                      <a:pPr indent="0" lvl="0" marL="107314" marR="0" rtl="0" algn="l">
                        <a:lnSpc>
                          <a:spcPct val="105833"/>
                        </a:lnSpc>
                        <a:spcBef>
                          <a:spcPts val="0"/>
                        </a:spcBef>
                        <a:spcAft>
                          <a:spcPts val="0"/>
                        </a:spcAft>
                        <a:buNone/>
                      </a:pPr>
                      <a:r>
                        <a:rPr lang="en-US" sz="1200" u="none" cap="none" strike="noStrike">
                          <a:latin typeface="Tahoma"/>
                          <a:ea typeface="Tahoma"/>
                          <a:cs typeface="Tahoma"/>
                          <a:sym typeface="Tahoma"/>
                        </a:rPr>
                        <a:t>Long-term dependencies</a:t>
                      </a:r>
                      <a:endParaRPr sz="1200" u="none" cap="none" strike="noStrike">
                        <a:latin typeface="Tahoma"/>
                        <a:ea typeface="Tahoma"/>
                        <a:cs typeface="Tahoma"/>
                        <a:sym typeface="Tahoma"/>
                      </a:endParaRPr>
                    </a:p>
                  </a:txBody>
                  <a:tcPr marT="0" marB="0" marR="0" marL="0">
                    <a:lnT cap="flat" cmpd="sng" w="9525">
                      <a:solidFill>
                        <a:srgbClr val="000000"/>
                      </a:solidFill>
                      <a:prstDash val="solid"/>
                      <a:round/>
                      <a:headEnd len="sm" w="sm" type="none"/>
                      <a:tailEnd len="sm" w="sm" type="none"/>
                    </a:lnT>
                  </a:tcPr>
                </a:tc>
              </a:tr>
              <a:tr h="182875">
                <a:tc>
                  <a:txBody>
                    <a:bodyPr/>
                    <a:lstStyle/>
                    <a:p>
                      <a:pPr indent="0" lvl="0" marL="75565" marR="0" rtl="0" algn="l">
                        <a:lnSpc>
                          <a:spcPct val="105416"/>
                        </a:lnSpc>
                        <a:spcBef>
                          <a:spcPts val="0"/>
                        </a:spcBef>
                        <a:spcAft>
                          <a:spcPts val="0"/>
                        </a:spcAft>
                        <a:buNone/>
                      </a:pPr>
                      <a:r>
                        <a:rPr lang="en-US" sz="1200" u="none" cap="none" strike="noStrike">
                          <a:latin typeface="Tahoma"/>
                          <a:ea typeface="Tahoma"/>
                          <a:cs typeface="Tahoma"/>
                          <a:sym typeface="Tahoma"/>
                        </a:rPr>
                        <a:t>Architecture</a:t>
                      </a:r>
                      <a:endParaRPr sz="1200" u="none" cap="none" strike="noStrike">
                        <a:latin typeface="Tahoma"/>
                        <a:ea typeface="Tahoma"/>
                        <a:cs typeface="Tahoma"/>
                        <a:sym typeface="Tahoma"/>
                      </a:endParaRPr>
                    </a:p>
                  </a:txBody>
                  <a:tcPr marT="0" marB="0" marR="0" marL="0"/>
                </a:tc>
                <a:tc>
                  <a:txBody>
                    <a:bodyPr/>
                    <a:lstStyle/>
                    <a:p>
                      <a:pPr indent="0" lvl="0" marL="74930" marR="0" rtl="0" algn="l">
                        <a:lnSpc>
                          <a:spcPct val="105416"/>
                        </a:lnSpc>
                        <a:spcBef>
                          <a:spcPts val="0"/>
                        </a:spcBef>
                        <a:spcAft>
                          <a:spcPts val="0"/>
                        </a:spcAft>
                        <a:buNone/>
                      </a:pPr>
                      <a:r>
                        <a:rPr lang="en-US" sz="1200" u="none" cap="none" strike="noStrike">
                          <a:latin typeface="Tahoma"/>
                          <a:ea typeface="Tahoma"/>
                          <a:cs typeface="Tahoma"/>
                          <a:sym typeface="Tahoma"/>
                        </a:rPr>
                        <a:t>Simple</a:t>
                      </a:r>
                      <a:endParaRPr sz="1200" u="none" cap="none" strike="noStrike">
                        <a:latin typeface="Tahoma"/>
                        <a:ea typeface="Tahoma"/>
                        <a:cs typeface="Tahoma"/>
                        <a:sym typeface="Tahoma"/>
                      </a:endParaRPr>
                    </a:p>
                  </a:txBody>
                  <a:tcPr marT="0" marB="0" marR="0" marL="0"/>
                </a:tc>
                <a:tc>
                  <a:txBody>
                    <a:bodyPr/>
                    <a:lstStyle/>
                    <a:p>
                      <a:pPr indent="0" lvl="0" marL="106679" marR="0" rtl="0" algn="l">
                        <a:lnSpc>
                          <a:spcPct val="105416"/>
                        </a:lnSpc>
                        <a:spcBef>
                          <a:spcPts val="0"/>
                        </a:spcBef>
                        <a:spcAft>
                          <a:spcPts val="0"/>
                        </a:spcAft>
                        <a:buNone/>
                      </a:pPr>
                      <a:r>
                        <a:rPr lang="en-US" sz="1200" u="none" cap="none" strike="noStrike">
                          <a:latin typeface="Tahoma"/>
                          <a:ea typeface="Tahoma"/>
                          <a:cs typeface="Tahoma"/>
                          <a:sym typeface="Tahoma"/>
                        </a:rPr>
                        <a:t>Complex with memory cells</a:t>
                      </a:r>
                      <a:endParaRPr sz="1200" u="none" cap="none" strike="noStrike">
                        <a:latin typeface="Tahoma"/>
                        <a:ea typeface="Tahoma"/>
                        <a:cs typeface="Tahoma"/>
                        <a:sym typeface="Tahoma"/>
                      </a:endParaRPr>
                    </a:p>
                  </a:txBody>
                  <a:tcPr marT="0" marB="0" marR="0" marL="0"/>
                </a:tc>
              </a:tr>
              <a:tr h="182875">
                <a:tc>
                  <a:txBody>
                    <a:bodyPr/>
                    <a:lstStyle/>
                    <a:p>
                      <a:pPr indent="0" lvl="0" marL="0" marR="0" rtl="0" algn="l">
                        <a:lnSpc>
                          <a:spcPct val="100000"/>
                        </a:lnSpc>
                        <a:spcBef>
                          <a:spcPts val="0"/>
                        </a:spcBef>
                        <a:spcAft>
                          <a:spcPts val="0"/>
                        </a:spcAft>
                        <a:buNone/>
                      </a:pPr>
                      <a:r>
                        <a:t/>
                      </a:r>
                      <a:endParaRPr sz="1000" u="none" cap="none" strike="noStrike">
                        <a:latin typeface="Times New Roman"/>
                        <a:ea typeface="Times New Roman"/>
                        <a:cs typeface="Times New Roman"/>
                        <a:sym typeface="Times New Roman"/>
                      </a:endParaRPr>
                    </a:p>
                  </a:txBody>
                  <a:tcPr marT="0" marB="0" marR="0" marL="0"/>
                </a:tc>
                <a:tc>
                  <a:txBody>
                    <a:bodyPr/>
                    <a:lstStyle/>
                    <a:p>
                      <a:pPr indent="0" lvl="0" marL="0" marR="0" rtl="0" algn="l">
                        <a:lnSpc>
                          <a:spcPct val="100000"/>
                        </a:lnSpc>
                        <a:spcBef>
                          <a:spcPts val="0"/>
                        </a:spcBef>
                        <a:spcAft>
                          <a:spcPts val="0"/>
                        </a:spcAft>
                        <a:buNone/>
                      </a:pPr>
                      <a:r>
                        <a:t/>
                      </a:r>
                      <a:endParaRPr sz="1000" u="none" cap="none" strike="noStrike">
                        <a:latin typeface="Times New Roman"/>
                        <a:ea typeface="Times New Roman"/>
                        <a:cs typeface="Times New Roman"/>
                        <a:sym typeface="Times New Roman"/>
                      </a:endParaRPr>
                    </a:p>
                  </a:txBody>
                  <a:tcPr marT="0" marB="0" marR="0" marL="0"/>
                </a:tc>
                <a:tc>
                  <a:txBody>
                    <a:bodyPr/>
                    <a:lstStyle/>
                    <a:p>
                      <a:pPr indent="0" lvl="0" marL="107314" marR="0" rtl="0" algn="l">
                        <a:lnSpc>
                          <a:spcPct val="105416"/>
                        </a:lnSpc>
                        <a:spcBef>
                          <a:spcPts val="0"/>
                        </a:spcBef>
                        <a:spcAft>
                          <a:spcPts val="0"/>
                        </a:spcAft>
                        <a:buNone/>
                      </a:pPr>
                      <a:r>
                        <a:rPr lang="en-US" sz="1200" u="none" cap="none" strike="noStrike">
                          <a:latin typeface="Tahoma"/>
                          <a:ea typeface="Tahoma"/>
                          <a:cs typeface="Tahoma"/>
                          <a:sym typeface="Tahoma"/>
                        </a:rPr>
                        <a:t>and gates</a:t>
                      </a:r>
                      <a:endParaRPr sz="1200" u="none" cap="none" strike="noStrike">
                        <a:latin typeface="Tahoma"/>
                        <a:ea typeface="Tahoma"/>
                        <a:cs typeface="Tahoma"/>
                        <a:sym typeface="Tahoma"/>
                      </a:endParaRPr>
                    </a:p>
                  </a:txBody>
                  <a:tcPr marT="0" marB="0" marR="0" marL="0"/>
                </a:tc>
              </a:tr>
              <a:tr h="182875">
                <a:tc>
                  <a:txBody>
                    <a:bodyPr/>
                    <a:lstStyle/>
                    <a:p>
                      <a:pPr indent="0" lvl="0" marL="75565" marR="0" rtl="0" algn="l">
                        <a:lnSpc>
                          <a:spcPct val="105416"/>
                        </a:lnSpc>
                        <a:spcBef>
                          <a:spcPts val="0"/>
                        </a:spcBef>
                        <a:spcAft>
                          <a:spcPts val="0"/>
                        </a:spcAft>
                        <a:buNone/>
                      </a:pPr>
                      <a:r>
                        <a:rPr lang="en-US" sz="1200" u="none" cap="none" strike="noStrike">
                          <a:latin typeface="Tahoma"/>
                          <a:ea typeface="Tahoma"/>
                          <a:cs typeface="Tahoma"/>
                          <a:sym typeface="Tahoma"/>
                        </a:rPr>
                        <a:t>Training Efficiency</a:t>
                      </a:r>
                      <a:endParaRPr sz="1200" u="none" cap="none" strike="noStrike">
                        <a:latin typeface="Tahoma"/>
                        <a:ea typeface="Tahoma"/>
                        <a:cs typeface="Tahoma"/>
                        <a:sym typeface="Tahoma"/>
                      </a:endParaRPr>
                    </a:p>
                  </a:txBody>
                  <a:tcPr marT="0" marB="0" marR="0" marL="0"/>
                </a:tc>
                <a:tc>
                  <a:txBody>
                    <a:bodyPr/>
                    <a:lstStyle/>
                    <a:p>
                      <a:pPr indent="0" lvl="0" marL="76200" marR="0" rtl="0" algn="l">
                        <a:lnSpc>
                          <a:spcPct val="105416"/>
                        </a:lnSpc>
                        <a:spcBef>
                          <a:spcPts val="0"/>
                        </a:spcBef>
                        <a:spcAft>
                          <a:spcPts val="0"/>
                        </a:spcAft>
                        <a:buNone/>
                      </a:pPr>
                      <a:r>
                        <a:rPr lang="en-US" sz="1200" u="none" cap="none" strike="noStrike">
                          <a:latin typeface="Tahoma"/>
                          <a:ea typeface="Tahoma"/>
                          <a:cs typeface="Tahoma"/>
                          <a:sym typeface="Tahoma"/>
                        </a:rPr>
                        <a:t>Faster</a:t>
                      </a:r>
                      <a:endParaRPr sz="1200" u="none" cap="none" strike="noStrike">
                        <a:latin typeface="Tahoma"/>
                        <a:ea typeface="Tahoma"/>
                        <a:cs typeface="Tahoma"/>
                        <a:sym typeface="Tahoma"/>
                      </a:endParaRPr>
                    </a:p>
                  </a:txBody>
                  <a:tcPr marT="0" marB="0" marR="0" marL="0"/>
                </a:tc>
                <a:tc>
                  <a:txBody>
                    <a:bodyPr/>
                    <a:lstStyle/>
                    <a:p>
                      <a:pPr indent="0" lvl="0" marL="107950" marR="0" rtl="0" algn="l">
                        <a:lnSpc>
                          <a:spcPct val="105416"/>
                        </a:lnSpc>
                        <a:spcBef>
                          <a:spcPts val="0"/>
                        </a:spcBef>
                        <a:spcAft>
                          <a:spcPts val="0"/>
                        </a:spcAft>
                        <a:buNone/>
                      </a:pPr>
                      <a:r>
                        <a:rPr lang="en-US" sz="1200" u="none" cap="none" strike="noStrike">
                          <a:latin typeface="Tahoma"/>
                          <a:ea typeface="Tahoma"/>
                          <a:cs typeface="Tahoma"/>
                          <a:sym typeface="Tahoma"/>
                        </a:rPr>
                        <a:t>Slower, higher computational</a:t>
                      </a:r>
                      <a:endParaRPr sz="1200" u="none" cap="none" strike="noStrike">
                        <a:latin typeface="Tahoma"/>
                        <a:ea typeface="Tahoma"/>
                        <a:cs typeface="Tahoma"/>
                        <a:sym typeface="Tahoma"/>
                      </a:endParaRPr>
                    </a:p>
                  </a:txBody>
                  <a:tcPr marT="0" marB="0" marR="0" marL="0"/>
                </a:tc>
              </a:tr>
              <a:tr h="182875">
                <a:tc>
                  <a:txBody>
                    <a:bodyPr/>
                    <a:lstStyle/>
                    <a:p>
                      <a:pPr indent="0" lvl="0" marL="0" marR="0" rtl="0" algn="l">
                        <a:lnSpc>
                          <a:spcPct val="100000"/>
                        </a:lnSpc>
                        <a:spcBef>
                          <a:spcPts val="0"/>
                        </a:spcBef>
                        <a:spcAft>
                          <a:spcPts val="0"/>
                        </a:spcAft>
                        <a:buNone/>
                      </a:pPr>
                      <a:r>
                        <a:t/>
                      </a:r>
                      <a:endParaRPr sz="1000" u="none" cap="none" strike="noStrike">
                        <a:latin typeface="Times New Roman"/>
                        <a:ea typeface="Times New Roman"/>
                        <a:cs typeface="Times New Roman"/>
                        <a:sym typeface="Times New Roman"/>
                      </a:endParaRPr>
                    </a:p>
                  </a:txBody>
                  <a:tcPr marT="0" marB="0" marR="0" marL="0"/>
                </a:tc>
                <a:tc>
                  <a:txBody>
                    <a:bodyPr/>
                    <a:lstStyle/>
                    <a:p>
                      <a:pPr indent="0" lvl="0" marL="0" marR="0" rtl="0" algn="l">
                        <a:lnSpc>
                          <a:spcPct val="100000"/>
                        </a:lnSpc>
                        <a:spcBef>
                          <a:spcPts val="0"/>
                        </a:spcBef>
                        <a:spcAft>
                          <a:spcPts val="0"/>
                        </a:spcAft>
                        <a:buNone/>
                      </a:pPr>
                      <a:r>
                        <a:t/>
                      </a:r>
                      <a:endParaRPr sz="1000" u="none" cap="none" strike="noStrike">
                        <a:latin typeface="Times New Roman"/>
                        <a:ea typeface="Times New Roman"/>
                        <a:cs typeface="Times New Roman"/>
                        <a:sym typeface="Times New Roman"/>
                      </a:endParaRPr>
                    </a:p>
                  </a:txBody>
                  <a:tcPr marT="0" marB="0" marR="0" marL="0"/>
                </a:tc>
                <a:tc>
                  <a:txBody>
                    <a:bodyPr/>
                    <a:lstStyle/>
                    <a:p>
                      <a:pPr indent="0" lvl="0" marL="107314" marR="0" rtl="0" algn="l">
                        <a:lnSpc>
                          <a:spcPct val="105416"/>
                        </a:lnSpc>
                        <a:spcBef>
                          <a:spcPts val="0"/>
                        </a:spcBef>
                        <a:spcAft>
                          <a:spcPts val="0"/>
                        </a:spcAft>
                        <a:buNone/>
                      </a:pPr>
                      <a:r>
                        <a:rPr lang="en-US" sz="1200" u="none" cap="none" strike="noStrike">
                          <a:latin typeface="Tahoma"/>
                          <a:ea typeface="Tahoma"/>
                          <a:cs typeface="Tahoma"/>
                          <a:sym typeface="Tahoma"/>
                        </a:rPr>
                        <a:t>cost</a:t>
                      </a:r>
                      <a:endParaRPr sz="1200" u="none" cap="none" strike="noStrike">
                        <a:latin typeface="Tahoma"/>
                        <a:ea typeface="Tahoma"/>
                        <a:cs typeface="Tahoma"/>
                        <a:sym typeface="Tahoma"/>
                      </a:endParaRPr>
                    </a:p>
                  </a:txBody>
                  <a:tcPr marT="0" marB="0" marR="0" marL="0"/>
                </a:tc>
              </a:tr>
              <a:tr h="182875">
                <a:tc>
                  <a:txBody>
                    <a:bodyPr/>
                    <a:lstStyle/>
                    <a:p>
                      <a:pPr indent="0" lvl="0" marL="75565" marR="0" rtl="0" algn="l">
                        <a:lnSpc>
                          <a:spcPct val="105416"/>
                        </a:lnSpc>
                        <a:spcBef>
                          <a:spcPts val="0"/>
                        </a:spcBef>
                        <a:spcAft>
                          <a:spcPts val="0"/>
                        </a:spcAft>
                        <a:buNone/>
                      </a:pPr>
                      <a:r>
                        <a:rPr lang="en-US" sz="1200" u="none" cap="none" strike="noStrike">
                          <a:latin typeface="Tahoma"/>
                          <a:ea typeface="Tahoma"/>
                          <a:cs typeface="Tahoma"/>
                          <a:sym typeface="Tahoma"/>
                        </a:rPr>
                        <a:t>Best Use Cases</a:t>
                      </a:r>
                      <a:endParaRPr sz="1200" u="none" cap="none" strike="noStrike">
                        <a:latin typeface="Tahoma"/>
                        <a:ea typeface="Tahoma"/>
                        <a:cs typeface="Tahoma"/>
                        <a:sym typeface="Tahoma"/>
                      </a:endParaRPr>
                    </a:p>
                  </a:txBody>
                  <a:tcPr marT="0" marB="0" marR="0" marL="0"/>
                </a:tc>
                <a:tc>
                  <a:txBody>
                    <a:bodyPr/>
                    <a:lstStyle/>
                    <a:p>
                      <a:pPr indent="0" lvl="0" marL="75565" marR="0" rtl="0" algn="l">
                        <a:lnSpc>
                          <a:spcPct val="105416"/>
                        </a:lnSpc>
                        <a:spcBef>
                          <a:spcPts val="0"/>
                        </a:spcBef>
                        <a:spcAft>
                          <a:spcPts val="0"/>
                        </a:spcAft>
                        <a:buNone/>
                      </a:pPr>
                      <a:r>
                        <a:rPr lang="en-US" sz="1200" u="none" cap="none" strike="noStrike">
                          <a:latin typeface="Tahoma"/>
                          <a:ea typeface="Tahoma"/>
                          <a:cs typeface="Tahoma"/>
                          <a:sym typeface="Tahoma"/>
                        </a:rPr>
                        <a:t>Short-sequence tasks</a:t>
                      </a:r>
                      <a:endParaRPr sz="1200" u="none" cap="none" strike="noStrike">
                        <a:latin typeface="Tahoma"/>
                        <a:ea typeface="Tahoma"/>
                        <a:cs typeface="Tahoma"/>
                        <a:sym typeface="Tahoma"/>
                      </a:endParaRPr>
                    </a:p>
                  </a:txBody>
                  <a:tcPr marT="0" marB="0" marR="0" marL="0"/>
                </a:tc>
                <a:tc>
                  <a:txBody>
                    <a:bodyPr/>
                    <a:lstStyle/>
                    <a:p>
                      <a:pPr indent="0" lvl="0" marL="106679" marR="0" rtl="0" algn="l">
                        <a:lnSpc>
                          <a:spcPct val="105416"/>
                        </a:lnSpc>
                        <a:spcBef>
                          <a:spcPts val="0"/>
                        </a:spcBef>
                        <a:spcAft>
                          <a:spcPts val="0"/>
                        </a:spcAft>
                        <a:buNone/>
                      </a:pPr>
                      <a:r>
                        <a:rPr lang="en-US" sz="1200" u="none" cap="none" strike="noStrike">
                          <a:latin typeface="Tahoma"/>
                          <a:ea typeface="Tahoma"/>
                          <a:cs typeface="Tahoma"/>
                          <a:sym typeface="Tahoma"/>
                        </a:rPr>
                        <a:t>Long-sequence tasks, com-</a:t>
                      </a:r>
                      <a:endParaRPr sz="1200" u="none" cap="none" strike="noStrike">
                        <a:latin typeface="Tahoma"/>
                        <a:ea typeface="Tahoma"/>
                        <a:cs typeface="Tahoma"/>
                        <a:sym typeface="Tahoma"/>
                      </a:endParaRPr>
                    </a:p>
                  </a:txBody>
                  <a:tcPr marT="0" marB="0" marR="0" marL="0"/>
                </a:tc>
              </a:tr>
              <a:tr h="182875">
                <a:tc>
                  <a:txBody>
                    <a:bodyPr/>
                    <a:lstStyle/>
                    <a:p>
                      <a:pPr indent="0" lvl="0" marL="0" marR="0" rtl="0" algn="l">
                        <a:lnSpc>
                          <a:spcPct val="100000"/>
                        </a:lnSpc>
                        <a:spcBef>
                          <a:spcPts val="0"/>
                        </a:spcBef>
                        <a:spcAft>
                          <a:spcPts val="0"/>
                        </a:spcAft>
                        <a:buNone/>
                      </a:pPr>
                      <a:r>
                        <a:t/>
                      </a:r>
                      <a:endParaRPr sz="1000" u="none" cap="none" strike="noStrike">
                        <a:latin typeface="Times New Roman"/>
                        <a:ea typeface="Times New Roman"/>
                        <a:cs typeface="Times New Roman"/>
                        <a:sym typeface="Times New Roman"/>
                      </a:endParaRPr>
                    </a:p>
                  </a:txBody>
                  <a:tcPr marT="0" marB="0" marR="0" marL="0"/>
                </a:tc>
                <a:tc>
                  <a:txBody>
                    <a:bodyPr/>
                    <a:lstStyle/>
                    <a:p>
                      <a:pPr indent="0" lvl="0" marL="0" marR="0" rtl="0" algn="l">
                        <a:lnSpc>
                          <a:spcPct val="100000"/>
                        </a:lnSpc>
                        <a:spcBef>
                          <a:spcPts val="0"/>
                        </a:spcBef>
                        <a:spcAft>
                          <a:spcPts val="0"/>
                        </a:spcAft>
                        <a:buNone/>
                      </a:pPr>
                      <a:r>
                        <a:t/>
                      </a:r>
                      <a:endParaRPr sz="1000" u="none" cap="none" strike="noStrike">
                        <a:latin typeface="Times New Roman"/>
                        <a:ea typeface="Times New Roman"/>
                        <a:cs typeface="Times New Roman"/>
                        <a:sym typeface="Times New Roman"/>
                      </a:endParaRPr>
                    </a:p>
                  </a:txBody>
                  <a:tcPr marT="0" marB="0" marR="0" marL="0"/>
                </a:tc>
                <a:tc>
                  <a:txBody>
                    <a:bodyPr/>
                    <a:lstStyle/>
                    <a:p>
                      <a:pPr indent="0" lvl="0" marL="107314" marR="0" rtl="0" algn="l">
                        <a:lnSpc>
                          <a:spcPct val="105416"/>
                        </a:lnSpc>
                        <a:spcBef>
                          <a:spcPts val="0"/>
                        </a:spcBef>
                        <a:spcAft>
                          <a:spcPts val="0"/>
                        </a:spcAft>
                        <a:buNone/>
                      </a:pPr>
                      <a:r>
                        <a:rPr lang="en-US" sz="1200" u="none" cap="none" strike="noStrike">
                          <a:latin typeface="Tahoma"/>
                          <a:ea typeface="Tahoma"/>
                          <a:cs typeface="Tahoma"/>
                          <a:sym typeface="Tahoma"/>
                        </a:rPr>
                        <a:t>plex dependencies</a:t>
                      </a:r>
                      <a:endParaRPr sz="1200" u="none" cap="none" strike="noStrike">
                        <a:latin typeface="Tahoma"/>
                        <a:ea typeface="Tahoma"/>
                        <a:cs typeface="Tahoma"/>
                        <a:sym typeface="Tahoma"/>
                      </a:endParaRPr>
                    </a:p>
                  </a:txBody>
                  <a:tcPr marT="0" marB="0" marR="0" marL="0"/>
                </a:tc>
              </a:tr>
              <a:tr h="182875">
                <a:tc>
                  <a:txBody>
                    <a:bodyPr/>
                    <a:lstStyle/>
                    <a:p>
                      <a:pPr indent="0" lvl="0" marL="75565" marR="0" rtl="0" algn="l">
                        <a:lnSpc>
                          <a:spcPct val="105416"/>
                        </a:lnSpc>
                        <a:spcBef>
                          <a:spcPts val="0"/>
                        </a:spcBef>
                        <a:spcAft>
                          <a:spcPts val="0"/>
                        </a:spcAft>
                        <a:buNone/>
                      </a:pPr>
                      <a:r>
                        <a:rPr lang="en-US" sz="1200" u="none" cap="none" strike="noStrike">
                          <a:latin typeface="Tahoma"/>
                          <a:ea typeface="Tahoma"/>
                          <a:cs typeface="Tahoma"/>
                          <a:sym typeface="Tahoma"/>
                        </a:rPr>
                        <a:t>Vulnerability</a:t>
                      </a:r>
                      <a:endParaRPr sz="1200" u="none" cap="none" strike="noStrike">
                        <a:latin typeface="Tahoma"/>
                        <a:ea typeface="Tahoma"/>
                        <a:cs typeface="Tahoma"/>
                        <a:sym typeface="Tahoma"/>
                      </a:endParaRPr>
                    </a:p>
                  </a:txBody>
                  <a:tcPr marT="0" marB="0" marR="0" marL="0"/>
                </a:tc>
                <a:tc>
                  <a:txBody>
                    <a:bodyPr/>
                    <a:lstStyle/>
                    <a:p>
                      <a:pPr indent="0" lvl="0" marL="75565" marR="0" rtl="0" algn="l">
                        <a:lnSpc>
                          <a:spcPct val="105416"/>
                        </a:lnSpc>
                        <a:spcBef>
                          <a:spcPts val="0"/>
                        </a:spcBef>
                        <a:spcAft>
                          <a:spcPts val="0"/>
                        </a:spcAft>
                        <a:buNone/>
                      </a:pPr>
                      <a:r>
                        <a:rPr lang="en-US" sz="1200" u="none" cap="none" strike="noStrike">
                          <a:latin typeface="Tahoma"/>
                          <a:ea typeface="Tahoma"/>
                          <a:cs typeface="Tahoma"/>
                          <a:sym typeface="Tahoma"/>
                        </a:rPr>
                        <a:t>Vanishing Gradient Problem</a:t>
                      </a:r>
                      <a:endParaRPr sz="1200" u="none" cap="none" strike="noStrike">
                        <a:latin typeface="Tahoma"/>
                        <a:ea typeface="Tahoma"/>
                        <a:cs typeface="Tahoma"/>
                        <a:sym typeface="Tahoma"/>
                      </a:endParaRPr>
                    </a:p>
                  </a:txBody>
                  <a:tcPr marT="0" marB="0" marR="0" marL="0"/>
                </a:tc>
                <a:tc>
                  <a:txBody>
                    <a:bodyPr/>
                    <a:lstStyle/>
                    <a:p>
                      <a:pPr indent="0" lvl="0" marL="107950" marR="0" rtl="0" algn="l">
                        <a:lnSpc>
                          <a:spcPct val="105416"/>
                        </a:lnSpc>
                        <a:spcBef>
                          <a:spcPts val="0"/>
                        </a:spcBef>
                        <a:spcAft>
                          <a:spcPts val="0"/>
                        </a:spcAft>
                        <a:buNone/>
                      </a:pPr>
                      <a:r>
                        <a:rPr lang="en-US" sz="1200" u="none" cap="none" strike="noStrike">
                          <a:latin typeface="Tahoma"/>
                          <a:ea typeface="Tahoma"/>
                          <a:cs typeface="Tahoma"/>
                          <a:sym typeface="Tahoma"/>
                        </a:rPr>
                        <a:t>Resilient to vanishing gradi-</a:t>
                      </a:r>
                      <a:endParaRPr sz="1200" u="none" cap="none" strike="noStrike">
                        <a:latin typeface="Tahoma"/>
                        <a:ea typeface="Tahoma"/>
                        <a:cs typeface="Tahoma"/>
                        <a:sym typeface="Tahoma"/>
                      </a:endParaRPr>
                    </a:p>
                  </a:txBody>
                  <a:tcPr marT="0" marB="0" marR="0" marL="0"/>
                </a:tc>
              </a:tr>
              <a:tr h="187325">
                <a:tc>
                  <a:txBody>
                    <a:bodyPr/>
                    <a:lstStyle/>
                    <a:p>
                      <a:pPr indent="0" lvl="0" marL="0" marR="0" rtl="0" algn="l">
                        <a:lnSpc>
                          <a:spcPct val="100000"/>
                        </a:lnSpc>
                        <a:spcBef>
                          <a:spcPts val="0"/>
                        </a:spcBef>
                        <a:spcAft>
                          <a:spcPts val="0"/>
                        </a:spcAft>
                        <a:buNone/>
                      </a:pPr>
                      <a:r>
                        <a:t/>
                      </a:r>
                      <a:endParaRPr sz="1100" u="none" cap="none" strike="noStrike">
                        <a:latin typeface="Times New Roman"/>
                        <a:ea typeface="Times New Roman"/>
                        <a:cs typeface="Times New Roman"/>
                        <a:sym typeface="Times New Roman"/>
                      </a:endParaRPr>
                    </a:p>
                  </a:txBody>
                  <a:tcPr marT="0" marB="0" marR="0" marL="0">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t/>
                      </a:r>
                      <a:endParaRPr sz="1100" u="none" cap="none" strike="noStrike">
                        <a:latin typeface="Times New Roman"/>
                        <a:ea typeface="Times New Roman"/>
                        <a:cs typeface="Times New Roman"/>
                        <a:sym typeface="Times New Roman"/>
                      </a:endParaRPr>
                    </a:p>
                  </a:txBody>
                  <a:tcPr marT="0" marB="0" marR="0" marL="0">
                    <a:lnB cap="flat" cmpd="sng" w="9525">
                      <a:solidFill>
                        <a:srgbClr val="000000"/>
                      </a:solidFill>
                      <a:prstDash val="solid"/>
                      <a:round/>
                      <a:headEnd len="sm" w="sm" type="none"/>
                      <a:tailEnd len="sm" w="sm" type="none"/>
                    </a:lnB>
                  </a:tcPr>
                </a:tc>
                <a:tc>
                  <a:txBody>
                    <a:bodyPr/>
                    <a:lstStyle/>
                    <a:p>
                      <a:pPr indent="0" lvl="0" marL="107314" marR="0" rtl="0" algn="l">
                        <a:lnSpc>
                          <a:spcPct val="105416"/>
                        </a:lnSpc>
                        <a:spcBef>
                          <a:spcPts val="0"/>
                        </a:spcBef>
                        <a:spcAft>
                          <a:spcPts val="0"/>
                        </a:spcAft>
                        <a:buNone/>
                      </a:pPr>
                      <a:r>
                        <a:rPr lang="en-US" sz="1200" u="none" cap="none" strike="noStrike">
                          <a:latin typeface="Tahoma"/>
                          <a:ea typeface="Tahoma"/>
                          <a:cs typeface="Tahoma"/>
                          <a:sym typeface="Tahoma"/>
                        </a:rPr>
                        <a:t>ents</a:t>
                      </a:r>
                      <a:endParaRPr sz="1200" u="none" cap="none" strike="noStrike">
                        <a:latin typeface="Tahoma"/>
                        <a:ea typeface="Tahoma"/>
                        <a:cs typeface="Tahoma"/>
                        <a:sym typeface="Tahoma"/>
                      </a:endParaRPr>
                    </a:p>
                  </a:txBody>
                  <a:tcPr marT="0" marB="0" marR="0" marL="0">
                    <a:lnB cap="flat" cmpd="sng" w="9525">
                      <a:solidFill>
                        <a:srgbClr val="000000"/>
                      </a:solidFill>
                      <a:prstDash val="solid"/>
                      <a:round/>
                      <a:headEnd len="sm" w="sm" type="none"/>
                      <a:tailEnd len="sm" w="sm" type="none"/>
                    </a:lnB>
                  </a:tcPr>
                </a:tc>
              </a:tr>
            </a:tbl>
          </a:graphicData>
        </a:graphic>
      </p:graphicFrame>
    </p:spTree>
  </p:cSld>
  <p:clrMapOvr>
    <a:masterClrMapping/>
  </p:clrMapOvr>
  <p:transition>
    <p:cut/>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43"/>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Artificial Neural Network.</a:t>
            </a:r>
            <a:r>
              <a:rPr lang="en-US"/>
              <a:t> Their types 5/6</a:t>
            </a:r>
            <a:endParaRPr/>
          </a:p>
        </p:txBody>
      </p:sp>
      <p:sp>
        <p:nvSpPr>
          <p:cNvPr id="418" name="Google Shape;418;p43"/>
          <p:cNvSpPr txBox="1"/>
          <p:nvPr/>
        </p:nvSpPr>
        <p:spPr>
          <a:xfrm>
            <a:off x="439508" y="746922"/>
            <a:ext cx="4830445" cy="574675"/>
          </a:xfrm>
          <a:prstGeom prst="rect">
            <a:avLst/>
          </a:prstGeom>
          <a:noFill/>
          <a:ln>
            <a:noFill/>
          </a:ln>
        </p:spPr>
        <p:txBody>
          <a:bodyPr anchorCtr="0" anchor="t" bIns="0" lIns="0" spcFirstLastPara="1" rIns="0" wrap="square" tIns="12050">
            <a:spAutoFit/>
          </a:bodyPr>
          <a:lstStyle/>
          <a:p>
            <a:pPr indent="-190500" lvl="0" marL="215265" marR="17780" rtl="0" algn="just">
              <a:lnSpc>
                <a:spcPct val="100000"/>
              </a:lnSpc>
              <a:spcBef>
                <a:spcPts val="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Generative Adversarial Networks (GAN)</a:t>
            </a:r>
            <a:r>
              <a:rPr lang="en-US" sz="1200">
                <a:latin typeface="Tahoma"/>
                <a:ea typeface="Tahoma"/>
                <a:cs typeface="Tahoma"/>
                <a:sym typeface="Tahoma"/>
              </a:rPr>
              <a:t>: the generator tries to create fake 	data, and the discriminator attempts to distinguish between real and fake 	data.</a:t>
            </a:r>
            <a:endParaRPr sz="1200">
              <a:latin typeface="Tahoma"/>
              <a:ea typeface="Tahoma"/>
              <a:cs typeface="Tahoma"/>
              <a:sym typeface="Tahoma"/>
            </a:endParaRPr>
          </a:p>
        </p:txBody>
      </p:sp>
      <p:pic>
        <p:nvPicPr>
          <p:cNvPr id="419" name="Google Shape;419;p43"/>
          <p:cNvPicPr preferRelativeResize="0"/>
          <p:nvPr/>
        </p:nvPicPr>
        <p:blipFill rotWithShape="1">
          <a:blip r:embed="rId4">
            <a:alphaModFix/>
          </a:blip>
          <a:srcRect b="0" l="0" r="0" t="0"/>
          <a:stretch/>
        </p:blipFill>
        <p:spPr>
          <a:xfrm>
            <a:off x="1503578" y="1329000"/>
            <a:ext cx="2845608" cy="1208941"/>
          </a:xfrm>
          <a:prstGeom prst="rect">
            <a:avLst/>
          </a:prstGeom>
          <a:noFill/>
          <a:ln>
            <a:noFill/>
          </a:ln>
        </p:spPr>
      </p:pic>
      <p:sp>
        <p:nvSpPr>
          <p:cNvPr id="420" name="Google Shape;420;p43"/>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421" name="Google Shape;421;p43"/>
          <p:cNvSpPr txBox="1"/>
          <p:nvPr/>
        </p:nvSpPr>
        <p:spPr>
          <a:xfrm>
            <a:off x="575043" y="2994487"/>
            <a:ext cx="1691639" cy="104516"/>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https://sthalles.github.io/intro-to-gans/</a:t>
            </a:r>
            <a:endParaRPr sz="600">
              <a:solidFill>
                <a:srgbClr val="668E22"/>
              </a:solidFill>
              <a:latin typeface="Cambria"/>
              <a:ea typeface="Cambria"/>
              <a:cs typeface="Cambria"/>
              <a:sym typeface="Cambria"/>
            </a:endParaRPr>
          </a:p>
        </p:txBody>
      </p:sp>
      <p:sp>
        <p:nvSpPr>
          <p:cNvPr id="422" name="Google Shape;422;p43"/>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44"/>
          <p:cNvSpPr txBox="1"/>
          <p:nvPr>
            <p:ph type="title"/>
          </p:nvPr>
        </p:nvSpPr>
        <p:spPr>
          <a:xfrm>
            <a:off x="68986" y="236849"/>
            <a:ext cx="3649979"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Artificial Neural Network.</a:t>
            </a:r>
            <a:r>
              <a:rPr lang="en-US"/>
              <a:t> Their types 6/6</a:t>
            </a:r>
            <a:endParaRPr/>
          </a:p>
        </p:txBody>
      </p:sp>
      <p:sp>
        <p:nvSpPr>
          <p:cNvPr id="428" name="Google Shape;428;p44"/>
          <p:cNvSpPr txBox="1"/>
          <p:nvPr/>
        </p:nvSpPr>
        <p:spPr>
          <a:xfrm>
            <a:off x="452208" y="499310"/>
            <a:ext cx="4680585" cy="391160"/>
          </a:xfrm>
          <a:prstGeom prst="rect">
            <a:avLst/>
          </a:prstGeom>
          <a:noFill/>
          <a:ln>
            <a:noFill/>
          </a:ln>
        </p:spPr>
        <p:txBody>
          <a:bodyPr anchorCtr="0" anchor="t" bIns="0" lIns="0" spcFirstLastPara="1" rIns="0" wrap="square" tIns="12050">
            <a:spAutoFit/>
          </a:bodyPr>
          <a:lstStyle/>
          <a:p>
            <a:pPr indent="-190500" lvl="0" marL="202565" marR="5080" rtl="0" algn="l">
              <a:lnSpc>
                <a:spcPct val="100000"/>
              </a:lnSpc>
              <a:spcBef>
                <a:spcPts val="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Self-Organizing Maps (SOM)</a:t>
            </a:r>
            <a:r>
              <a:rPr lang="en-US" sz="1200">
                <a:latin typeface="Tahoma"/>
                <a:ea typeface="Tahoma"/>
                <a:cs typeface="Tahoma"/>
                <a:sym typeface="Tahoma"/>
              </a:rPr>
              <a:t>: neural network that organizes data into a 	map to represent high-dimensional data in a low-dimensional space.</a:t>
            </a:r>
            <a:endParaRPr sz="1200">
              <a:latin typeface="Tahoma"/>
              <a:ea typeface="Tahoma"/>
              <a:cs typeface="Tahoma"/>
              <a:sym typeface="Tahoma"/>
            </a:endParaRPr>
          </a:p>
        </p:txBody>
      </p:sp>
      <p:pic>
        <p:nvPicPr>
          <p:cNvPr id="429" name="Google Shape;429;p44"/>
          <p:cNvPicPr preferRelativeResize="0"/>
          <p:nvPr/>
        </p:nvPicPr>
        <p:blipFill rotWithShape="1">
          <a:blip r:embed="rId4">
            <a:alphaModFix/>
          </a:blip>
          <a:srcRect b="0" l="0" r="0" t="0"/>
          <a:stretch/>
        </p:blipFill>
        <p:spPr>
          <a:xfrm>
            <a:off x="1977872" y="927439"/>
            <a:ext cx="1897037" cy="1364060"/>
          </a:xfrm>
          <a:prstGeom prst="rect">
            <a:avLst/>
          </a:prstGeom>
          <a:noFill/>
          <a:ln>
            <a:noFill/>
          </a:ln>
        </p:spPr>
      </p:pic>
      <p:sp>
        <p:nvSpPr>
          <p:cNvPr id="430" name="Google Shape;430;p44"/>
          <p:cNvSpPr txBox="1"/>
          <p:nvPr/>
        </p:nvSpPr>
        <p:spPr>
          <a:xfrm>
            <a:off x="439508" y="2348379"/>
            <a:ext cx="4988560" cy="574675"/>
          </a:xfrm>
          <a:prstGeom prst="rect">
            <a:avLst/>
          </a:prstGeom>
          <a:noFill/>
          <a:ln>
            <a:noFill/>
          </a:ln>
        </p:spPr>
        <p:txBody>
          <a:bodyPr anchorCtr="0" anchor="t" bIns="0" lIns="0" spcFirstLastPara="1" rIns="0" wrap="square" tIns="12050">
            <a:spAutoFit/>
          </a:bodyPr>
          <a:lstStyle/>
          <a:p>
            <a:pPr indent="-190500" lvl="0" marL="215900" rtl="0" algn="l">
              <a:lnSpc>
                <a:spcPct val="100000"/>
              </a:lnSpc>
              <a:spcBef>
                <a:spcPts val="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Autoencoders</a:t>
            </a:r>
            <a:r>
              <a:rPr lang="en-US" sz="1200">
                <a:latin typeface="Tahoma"/>
                <a:ea typeface="Tahoma"/>
                <a:cs typeface="Tahoma"/>
                <a:sym typeface="Tahoma"/>
              </a:rPr>
              <a:t>: neural network used primarily for unsupervised learning.</a:t>
            </a:r>
            <a:endParaRPr sz="1200">
              <a:latin typeface="Tahoma"/>
              <a:ea typeface="Tahoma"/>
              <a:cs typeface="Tahoma"/>
              <a:sym typeface="Tahoma"/>
            </a:endParaRPr>
          </a:p>
          <a:p>
            <a:pPr indent="0" lvl="0" marL="217804" marR="17780" rtl="0" algn="l">
              <a:lnSpc>
                <a:spcPct val="100000"/>
              </a:lnSpc>
              <a:spcBef>
                <a:spcPts val="5"/>
              </a:spcBef>
              <a:spcAft>
                <a:spcPts val="0"/>
              </a:spcAft>
              <a:buNone/>
            </a:pPr>
            <a:r>
              <a:rPr lang="en-US" sz="1200">
                <a:latin typeface="Tahoma"/>
                <a:ea typeface="Tahoma"/>
                <a:cs typeface="Tahoma"/>
                <a:sym typeface="Tahoma"/>
              </a:rPr>
              <a:t>They are designed to learn efficient, compressed representations of input data, for tasks like dimensionality reduction, denoising, or anomaly detection</a:t>
            </a:r>
            <a:endParaRPr sz="1200">
              <a:latin typeface="Tahoma"/>
              <a:ea typeface="Tahoma"/>
              <a:cs typeface="Tahoma"/>
              <a:sym typeface="Tahoma"/>
            </a:endParaRPr>
          </a:p>
        </p:txBody>
      </p:sp>
      <p:sp>
        <p:nvSpPr>
          <p:cNvPr id="431" name="Google Shape;431;p44"/>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432" name="Google Shape;432;p44"/>
          <p:cNvSpPr txBox="1"/>
          <p:nvPr/>
        </p:nvSpPr>
        <p:spPr>
          <a:xfrm>
            <a:off x="549643" y="2994487"/>
            <a:ext cx="3020695" cy="104516"/>
          </a:xfrm>
          <a:prstGeom prst="rect">
            <a:avLst/>
          </a:prstGeom>
          <a:noFill/>
          <a:ln>
            <a:noFill/>
          </a:ln>
        </p:spPr>
        <p:txBody>
          <a:bodyPr anchorCtr="0" anchor="t" bIns="0" lIns="0" spcFirstLastPara="1" rIns="0" wrap="square" tIns="12050">
            <a:spAutoFit/>
          </a:bodyPr>
          <a:lstStyle/>
          <a:p>
            <a:pPr indent="0" lvl="0" marL="38100" rtl="0" algn="l">
              <a:lnSpc>
                <a:spcPct val="100000"/>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https://sites.pitt.edu/</a:t>
            </a:r>
            <a:r>
              <a:rPr baseline="-25000" lang="en-US" sz="900" u="sng">
                <a:solidFill>
                  <a:srgbClr val="668E22"/>
                </a:solidFill>
                <a:latin typeface="Cambria"/>
                <a:ea typeface="Cambria"/>
                <a:cs typeface="Cambria"/>
                <a:sym typeface="Cambria"/>
                <a:hlinkClick r:id="rId6">
                  <a:extLst>
                    <a:ext uri="{A12FA001-AC4F-418D-AE19-62706E023703}">
                      <ahyp:hlinkClr val="tx"/>
                    </a:ext>
                  </a:extLst>
                </a:hlinkClick>
              </a:rPr>
              <a:t>~</a:t>
            </a:r>
            <a:r>
              <a:rPr lang="en-US" sz="600" u="sng">
                <a:solidFill>
                  <a:srgbClr val="668E22"/>
                </a:solidFill>
                <a:latin typeface="Cambria"/>
                <a:ea typeface="Cambria"/>
                <a:cs typeface="Cambria"/>
                <a:sym typeface="Cambria"/>
                <a:hlinkClick r:id="rId7">
                  <a:extLst>
                    <a:ext uri="{A12FA001-AC4F-418D-AE19-62706E023703}">
                      <ahyp:hlinkClr val="tx"/>
                    </a:ext>
                  </a:extLst>
                </a:hlinkClick>
              </a:rPr>
              <a:t>is2470pb/Spring05/FinalProjects/Group1a/tutorial/</a:t>
            </a:r>
            <a:endParaRPr sz="600">
              <a:solidFill>
                <a:srgbClr val="668E22"/>
              </a:solidFill>
              <a:latin typeface="Cambria"/>
              <a:ea typeface="Cambria"/>
              <a:cs typeface="Cambria"/>
              <a:sym typeface="Cambria"/>
            </a:endParaRPr>
          </a:p>
        </p:txBody>
      </p:sp>
      <p:sp>
        <p:nvSpPr>
          <p:cNvPr id="433" name="Google Shape;433;p44"/>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45"/>
          <p:cNvSpPr txBox="1"/>
          <p:nvPr>
            <p:ph type="title"/>
          </p:nvPr>
        </p:nvSpPr>
        <p:spPr>
          <a:xfrm>
            <a:off x="68986" y="236849"/>
            <a:ext cx="5439410" cy="288290"/>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a:t>Table of Contents</a:t>
            </a:r>
            <a:endParaRPr/>
          </a:p>
        </p:txBody>
      </p:sp>
      <p:sp>
        <p:nvSpPr>
          <p:cNvPr id="439" name="Google Shape;439;p45"/>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440" name="Google Shape;440;p45"/>
          <p:cNvSpPr txBox="1"/>
          <p:nvPr>
            <p:ph idx="1" type="body"/>
          </p:nvPr>
        </p:nvSpPr>
        <p:spPr>
          <a:xfrm>
            <a:off x="347294" y="599488"/>
            <a:ext cx="2688006" cy="2210605"/>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u="sng">
                <a:solidFill>
                  <a:srgbClr val="668E22"/>
                </a:solidFill>
                <a:hlinkClick action="ppaction://hlinksldjump" r:id="rId3">
                  <a:extLst>
                    <a:ext uri="{A12FA001-AC4F-418D-AE19-62706E023703}">
                      <ahyp:hlinkClr val="tx"/>
                    </a:ext>
                  </a:extLst>
                </a:hlinkClick>
              </a:rPr>
              <a:t>AI Taxonomy</a:t>
            </a:r>
            <a:endParaRPr/>
          </a:p>
          <a:p>
            <a:pPr indent="0" lvl="0" marL="12700" marR="1365885" rtl="0" algn="l">
              <a:lnSpc>
                <a:spcPct val="163800"/>
              </a:lnSpc>
              <a:spcBef>
                <a:spcPts val="0"/>
              </a:spcBef>
              <a:spcAft>
                <a:spcPts val="0"/>
              </a:spcAft>
              <a:buNone/>
            </a:pPr>
            <a:r>
              <a:rPr lang="en-US" u="sng">
                <a:solidFill>
                  <a:srgbClr val="668E22"/>
                </a:solidFill>
                <a:hlinkClick action="ppaction://hlinksldjump" r:id="rId4">
                  <a:extLst>
                    <a:ext uri="{A12FA001-AC4F-418D-AE19-62706E023703}">
                      <ahyp:hlinkClr val="tx"/>
                    </a:ext>
                  </a:extLst>
                </a:hlinkClick>
              </a:rPr>
              <a:t>Computer Vision</a:t>
            </a:r>
            <a:r>
              <a:rPr lang="en-US">
                <a:solidFill>
                  <a:srgbClr val="668E22"/>
                </a:solidFill>
              </a:rPr>
              <a:t> </a:t>
            </a:r>
            <a:r>
              <a:rPr lang="en-US" u="sng">
                <a:solidFill>
                  <a:srgbClr val="668E22"/>
                </a:solidFill>
                <a:hlinkClick action="ppaction://hlinksldjump" r:id="rId5">
                  <a:extLst>
                    <a:ext uri="{A12FA001-AC4F-418D-AE19-62706E023703}">
                      <ahyp:hlinkClr val="tx"/>
                    </a:ext>
                  </a:extLst>
                </a:hlinkClick>
              </a:rPr>
              <a:t>Deep Learning</a:t>
            </a:r>
            <a:endParaRPr/>
          </a:p>
          <a:p>
            <a:pPr indent="-223519" lvl="0" marL="235584" marR="5080" rtl="0" algn="l">
              <a:lnSpc>
                <a:spcPct val="100000"/>
              </a:lnSpc>
              <a:spcBef>
                <a:spcPts val="915"/>
              </a:spcBef>
              <a:spcAft>
                <a:spcPts val="0"/>
              </a:spcAft>
              <a:buNone/>
            </a:pPr>
            <a:r>
              <a:rPr lang="en-US" u="sng">
                <a:solidFill>
                  <a:srgbClr val="668E22"/>
                </a:solidFill>
                <a:hlinkClick action="ppaction://hlinksldjump" r:id="rId6">
                  <a:extLst>
                    <a:ext uri="{A12FA001-AC4F-418D-AE19-62706E023703}">
                      <ahyp:hlinkClr val="tx"/>
                    </a:ext>
                  </a:extLst>
                </a:hlinkClick>
              </a:rPr>
              <a:t>Deep Learning. Model Building Blocks</a:t>
            </a:r>
            <a:r>
              <a:rPr lang="en-US">
                <a:solidFill>
                  <a:srgbClr val="668E22"/>
                </a:solidFill>
              </a:rPr>
              <a:t> </a:t>
            </a:r>
            <a:r>
              <a:rPr lang="en-US" u="sng">
                <a:solidFill>
                  <a:srgbClr val="668E22"/>
                </a:solidFill>
                <a:hlinkClick action="ppaction://hlinksldjump" r:id="rId7">
                  <a:extLst>
                    <a:ext uri="{A12FA001-AC4F-418D-AE19-62706E023703}">
                      <ahyp:hlinkClr val="tx"/>
                    </a:ext>
                  </a:extLst>
                </a:hlinkClick>
              </a:rPr>
              <a:t>Image Data</a:t>
            </a:r>
            <a:endParaRPr/>
          </a:p>
          <a:p>
            <a:pPr indent="0" lvl="0" marL="235584" marR="616585" rtl="0" algn="l">
              <a:lnSpc>
                <a:spcPct val="100000"/>
              </a:lnSpc>
              <a:spcBef>
                <a:spcPts val="10"/>
              </a:spcBef>
              <a:spcAft>
                <a:spcPts val="0"/>
              </a:spcAft>
              <a:buNone/>
            </a:pPr>
            <a:r>
              <a:rPr lang="en-US" u="sng">
                <a:solidFill>
                  <a:srgbClr val="668E22"/>
                </a:solidFill>
                <a:hlinkClick action="ppaction://hlinksldjump" r:id="rId8">
                  <a:extLst>
                    <a:ext uri="{A12FA001-AC4F-418D-AE19-62706E023703}">
                      <ahyp:hlinkClr val="tx"/>
                    </a:ext>
                  </a:extLst>
                </a:hlinkClick>
              </a:rPr>
              <a:t>Artificial Neural Network</a:t>
            </a:r>
            <a:r>
              <a:rPr lang="en-US">
                <a:solidFill>
                  <a:srgbClr val="668E22"/>
                </a:solidFill>
              </a:rPr>
              <a:t> </a:t>
            </a:r>
            <a:r>
              <a:rPr b="1" lang="en-US" u="sng">
                <a:solidFill>
                  <a:srgbClr val="668E22"/>
                </a:solidFill>
                <a:hlinkClick action="ppaction://hlinksldjump" r:id="rId9">
                  <a:extLst>
                    <a:ext uri="{A12FA001-AC4F-418D-AE19-62706E023703}">
                      <ahyp:hlinkClr val="tx"/>
                    </a:ext>
                  </a:extLst>
                </a:hlinkClick>
              </a:rPr>
              <a:t>Key Activation Functions</a:t>
            </a:r>
            <a:r>
              <a:rPr b="1" lang="en-US">
                <a:solidFill>
                  <a:srgbClr val="668E22"/>
                </a:solidFill>
              </a:rPr>
              <a:t> </a:t>
            </a:r>
            <a:r>
              <a:rPr lang="en-US" u="sng">
                <a:solidFill>
                  <a:srgbClr val="668E22"/>
                </a:solidFill>
                <a:hlinkClick action="ppaction://hlinksldjump" r:id="rId10">
                  <a:extLst>
                    <a:ext uri="{A12FA001-AC4F-418D-AE19-62706E023703}">
                      <ahyp:hlinkClr val="tx"/>
                    </a:ext>
                  </a:extLst>
                </a:hlinkClick>
              </a:rPr>
              <a:t>Residual Connections</a:t>
            </a:r>
            <a:r>
              <a:rPr lang="en-US">
                <a:solidFill>
                  <a:srgbClr val="668E22"/>
                </a:solidFill>
              </a:rPr>
              <a:t> </a:t>
            </a:r>
            <a:r>
              <a:rPr lang="en-US" u="sng">
                <a:solidFill>
                  <a:srgbClr val="668E22"/>
                </a:solidFill>
                <a:hlinkClick action="ppaction://hlinksldjump" r:id="rId11">
                  <a:extLst>
                    <a:ext uri="{A12FA001-AC4F-418D-AE19-62706E023703}">
                      <ahyp:hlinkClr val="tx"/>
                    </a:ext>
                  </a:extLst>
                </a:hlinkClick>
              </a:rPr>
              <a:t>Convolution</a:t>
            </a:r>
            <a:endParaRPr/>
          </a:p>
          <a:p>
            <a:pPr indent="0" lvl="0" marL="235584" rtl="0" algn="l">
              <a:lnSpc>
                <a:spcPct val="100000"/>
              </a:lnSpc>
              <a:spcBef>
                <a:spcPts val="20"/>
              </a:spcBef>
              <a:spcAft>
                <a:spcPts val="0"/>
              </a:spcAft>
              <a:buNone/>
            </a:pPr>
            <a:r>
              <a:rPr lang="en-US" u="sng">
                <a:solidFill>
                  <a:srgbClr val="668E22"/>
                </a:solidFill>
                <a:hlinkClick action="ppaction://hlinksldjump" r:id="rId12">
                  <a:extLst>
                    <a:ext uri="{A12FA001-AC4F-418D-AE19-62706E023703}">
                      <ahyp:hlinkClr val="tx"/>
                    </a:ext>
                  </a:extLst>
                </a:hlinkClick>
              </a:rPr>
              <a:t>Many hidden layers</a:t>
            </a:r>
            <a:endParaRPr/>
          </a:p>
        </p:txBody>
      </p:sp>
    </p:spTree>
  </p:cSld>
  <p:clrMapOvr>
    <a:masterClrMapping/>
  </p:clrMapOvr>
  <p:transition>
    <p:cut/>
  </p:transition>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46"/>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Key Activation Functions</a:t>
            </a:r>
            <a:endParaRPr/>
          </a:p>
        </p:txBody>
      </p:sp>
      <p:sp>
        <p:nvSpPr>
          <p:cNvPr id="446" name="Google Shape;446;p46"/>
          <p:cNvSpPr/>
          <p:nvPr/>
        </p:nvSpPr>
        <p:spPr>
          <a:xfrm>
            <a:off x="309384" y="664895"/>
            <a:ext cx="5141595" cy="105410"/>
          </a:xfrm>
          <a:custGeom>
            <a:rect b="b" l="l" r="r" t="t"/>
            <a:pathLst>
              <a:path extrusionOk="0" h="105409" w="5141595">
                <a:moveTo>
                  <a:pt x="0" y="105016"/>
                </a:moveTo>
                <a:lnTo>
                  <a:pt x="5141214" y="105016"/>
                </a:lnTo>
                <a:lnTo>
                  <a:pt x="5141214" y="0"/>
                </a:lnTo>
                <a:lnTo>
                  <a:pt x="0" y="0"/>
                </a:lnTo>
                <a:lnTo>
                  <a:pt x="0" y="105016"/>
                </a:lnTo>
                <a:close/>
              </a:path>
            </a:pathLst>
          </a:custGeom>
          <a:solidFill>
            <a:srgbClr val="E0E8D2"/>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447" name="Google Shape;447;p46"/>
          <p:cNvSpPr txBox="1"/>
          <p:nvPr/>
        </p:nvSpPr>
        <p:spPr>
          <a:xfrm>
            <a:off x="309384" y="769912"/>
            <a:ext cx="5141595" cy="447675"/>
          </a:xfrm>
          <a:prstGeom prst="rect">
            <a:avLst/>
          </a:prstGeom>
          <a:solidFill>
            <a:srgbClr val="EFF3E9"/>
          </a:solidFill>
          <a:ln>
            <a:noFill/>
          </a:ln>
        </p:spPr>
        <p:txBody>
          <a:bodyPr anchorCtr="0" anchor="t" bIns="0" lIns="0" spcFirstLastPara="1" rIns="0" wrap="square" tIns="31100">
            <a:spAutoFit/>
          </a:bodyPr>
          <a:lstStyle/>
          <a:p>
            <a:pPr indent="0" lvl="0" marL="50165" marR="42545" rtl="0" algn="l">
              <a:lnSpc>
                <a:spcPct val="100000"/>
              </a:lnSpc>
              <a:spcBef>
                <a:spcPts val="0"/>
              </a:spcBef>
              <a:spcAft>
                <a:spcPts val="0"/>
              </a:spcAft>
              <a:buNone/>
            </a:pPr>
            <a:r>
              <a:rPr lang="en-US" sz="1200">
                <a:solidFill>
                  <a:srgbClr val="FF6600"/>
                </a:solidFill>
                <a:latin typeface="Tahoma"/>
                <a:ea typeface="Tahoma"/>
                <a:cs typeface="Tahoma"/>
                <a:sym typeface="Tahoma"/>
              </a:rPr>
              <a:t>Activation functions </a:t>
            </a:r>
            <a:r>
              <a:rPr lang="en-US" sz="1200">
                <a:latin typeface="Tahoma"/>
                <a:ea typeface="Tahoma"/>
                <a:cs typeface="Tahoma"/>
                <a:sym typeface="Tahoma"/>
              </a:rPr>
              <a:t>are a vital component of neural networks. Their role - to get the output of node.</a:t>
            </a:r>
            <a:endParaRPr sz="1200">
              <a:latin typeface="Tahoma"/>
              <a:ea typeface="Tahoma"/>
              <a:cs typeface="Tahoma"/>
              <a:sym typeface="Tahoma"/>
            </a:endParaRPr>
          </a:p>
        </p:txBody>
      </p:sp>
      <p:sp>
        <p:nvSpPr>
          <p:cNvPr id="448" name="Google Shape;448;p46"/>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449" name="Google Shape;449;p46"/>
          <p:cNvSpPr txBox="1"/>
          <p:nvPr/>
        </p:nvSpPr>
        <p:spPr>
          <a:xfrm>
            <a:off x="426808" y="1311818"/>
            <a:ext cx="4840605" cy="1605915"/>
          </a:xfrm>
          <a:prstGeom prst="rect">
            <a:avLst/>
          </a:prstGeom>
          <a:noFill/>
          <a:ln>
            <a:noFill/>
          </a:ln>
        </p:spPr>
        <p:txBody>
          <a:bodyPr anchorCtr="0" anchor="t" bIns="0" lIns="0" spcFirstLastPara="1" rIns="0" wrap="square" tIns="12050">
            <a:spAutoFit/>
          </a:bodyPr>
          <a:lstStyle/>
          <a:p>
            <a:pPr indent="-190500" lvl="0" marL="227965" marR="30480" rtl="0" algn="l">
              <a:lnSpc>
                <a:spcPct val="100000"/>
              </a:lnSpc>
              <a:spcBef>
                <a:spcPts val="0"/>
              </a:spcBef>
              <a:spcAft>
                <a:spcPts val="0"/>
              </a:spcAft>
              <a:buClr>
                <a:srgbClr val="668E22"/>
              </a:buClr>
              <a:buSzPts val="1200"/>
              <a:buFont typeface="Lucida Sans"/>
              <a:buChar char="►"/>
            </a:pPr>
            <a:r>
              <a:rPr lang="en-US" sz="1200">
                <a:latin typeface="Tahoma"/>
                <a:ea typeface="Tahoma"/>
                <a:cs typeface="Tahoma"/>
                <a:sym typeface="Tahoma"/>
              </a:rPr>
              <a:t>By defining the activations of each neuron within the network, activation 	functions act as informational gatekeepers that control data transfer from 	one layer of the network to the next.</a:t>
            </a:r>
            <a:endParaRPr sz="1200">
              <a:latin typeface="Tahoma"/>
              <a:ea typeface="Tahoma"/>
              <a:cs typeface="Tahoma"/>
              <a:sym typeface="Tahoma"/>
            </a:endParaRPr>
          </a:p>
          <a:p>
            <a:pPr indent="-190500" lvl="0" marL="227965" marR="292100" rtl="0" algn="just">
              <a:lnSpc>
                <a:spcPct val="100000"/>
              </a:lnSpc>
              <a:spcBef>
                <a:spcPts val="310"/>
              </a:spcBef>
              <a:spcAft>
                <a:spcPts val="0"/>
              </a:spcAft>
              <a:buClr>
                <a:srgbClr val="668E22"/>
              </a:buClr>
              <a:buSzPts val="1200"/>
              <a:buFont typeface="Lucida Sans"/>
              <a:buChar char="►"/>
            </a:pPr>
            <a:r>
              <a:rPr lang="en-US" sz="1200">
                <a:latin typeface="Tahoma"/>
                <a:ea typeface="Tahoma"/>
                <a:cs typeface="Tahoma"/>
                <a:sym typeface="Tahoma"/>
              </a:rPr>
              <a:t>There are many activation functions, each with unique properties and 	applications. The selection and placement of activation functions can 	significantly change the network’s capability and performance.</a:t>
            </a:r>
            <a:endParaRPr sz="1200">
              <a:latin typeface="Tahoma"/>
              <a:ea typeface="Tahoma"/>
              <a:cs typeface="Tahoma"/>
              <a:sym typeface="Tahoma"/>
            </a:endParaRPr>
          </a:p>
          <a:p>
            <a:pPr indent="-190500" lvl="0" marL="228600" rtl="0" algn="just">
              <a:lnSpc>
                <a:spcPct val="100000"/>
              </a:lnSpc>
              <a:spcBef>
                <a:spcPts val="315"/>
              </a:spcBef>
              <a:spcAft>
                <a:spcPts val="0"/>
              </a:spcAft>
              <a:buClr>
                <a:srgbClr val="668E22"/>
              </a:buClr>
              <a:buSzPts val="1200"/>
              <a:buFont typeface="Lucida Sans"/>
              <a:buChar char="►"/>
            </a:pPr>
            <a:r>
              <a:rPr lang="en-US" sz="1200">
                <a:latin typeface="Tahoma"/>
                <a:ea typeface="Tahoma"/>
                <a:cs typeface="Tahoma"/>
                <a:sym typeface="Tahoma"/>
              </a:rPr>
              <a:t>Different layers may use other activation functions.</a:t>
            </a:r>
            <a:endParaRPr sz="1200">
              <a:latin typeface="Tahoma"/>
              <a:ea typeface="Tahoma"/>
              <a:cs typeface="Tahoma"/>
              <a:sym typeface="Tahoma"/>
            </a:endParaRPr>
          </a:p>
          <a:p>
            <a:pPr indent="-190500" lvl="0" marL="228600" rtl="0" algn="just">
              <a:lnSpc>
                <a:spcPct val="100000"/>
              </a:lnSpc>
              <a:spcBef>
                <a:spcPts val="305"/>
              </a:spcBef>
              <a:spcAft>
                <a:spcPts val="0"/>
              </a:spcAft>
              <a:buClr>
                <a:srgbClr val="668E22"/>
              </a:buClr>
              <a:buSzPts val="1200"/>
              <a:buFont typeface="Lucida Sans"/>
              <a:buChar char="►"/>
            </a:pPr>
            <a:r>
              <a:rPr lang="en-US" sz="1200">
                <a:latin typeface="Tahoma"/>
                <a:ea typeface="Tahoma"/>
                <a:cs typeface="Tahoma"/>
                <a:sym typeface="Tahoma"/>
              </a:rPr>
              <a:t>Sigmoid, Softmax, ReLU, tanh are among the most popular ones.</a:t>
            </a:r>
            <a:endParaRPr sz="1200">
              <a:latin typeface="Tahoma"/>
              <a:ea typeface="Tahoma"/>
              <a:cs typeface="Tahoma"/>
              <a:sym typeface="Tahoma"/>
            </a:endParaRPr>
          </a:p>
        </p:txBody>
      </p:sp>
    </p:spTree>
  </p:cSld>
  <p:clrMapOvr>
    <a:masterClrMapping/>
  </p:clrMapOvr>
  <p:transition>
    <p:cut/>
  </p:transition>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47"/>
          <p:cNvSpPr txBox="1"/>
          <p:nvPr/>
        </p:nvSpPr>
        <p:spPr>
          <a:xfrm>
            <a:off x="63500" y="224336"/>
            <a:ext cx="3141345"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sz="1700" u="sng">
                <a:solidFill>
                  <a:srgbClr val="668E22"/>
                </a:solidFill>
                <a:latin typeface="Arial Narrow"/>
                <a:ea typeface="Arial Narrow"/>
                <a:cs typeface="Arial Narrow"/>
                <a:sym typeface="Arial Narrow"/>
                <a:hlinkClick action="ppaction://hlinksldjump" r:id="rId3">
                  <a:extLst>
                    <a:ext uri="{A12FA001-AC4F-418D-AE19-62706E023703}">
                      <ahyp:hlinkClr val="tx"/>
                    </a:ext>
                  </a:extLst>
                </a:hlinkClick>
              </a:rPr>
              <a:t>Key Activation Functions.</a:t>
            </a:r>
            <a:r>
              <a:rPr lang="en-US" sz="1700">
                <a:solidFill>
                  <a:srgbClr val="668E22"/>
                </a:solidFill>
                <a:latin typeface="Arial Narrow"/>
                <a:ea typeface="Arial Narrow"/>
                <a:cs typeface="Arial Narrow"/>
                <a:sym typeface="Arial Narrow"/>
              </a:rPr>
              <a:t>  Examples</a:t>
            </a:r>
            <a:endParaRPr sz="1700">
              <a:latin typeface="Arial Narrow"/>
              <a:ea typeface="Arial Narrow"/>
              <a:cs typeface="Arial Narrow"/>
              <a:sym typeface="Arial Narrow"/>
            </a:endParaRPr>
          </a:p>
        </p:txBody>
      </p:sp>
      <p:grpSp>
        <p:nvGrpSpPr>
          <p:cNvPr id="455" name="Google Shape;455;p47"/>
          <p:cNvGrpSpPr/>
          <p:nvPr/>
        </p:nvGrpSpPr>
        <p:grpSpPr>
          <a:xfrm>
            <a:off x="359994" y="486094"/>
            <a:ext cx="4181543" cy="2482035"/>
            <a:chOff x="359994" y="486094"/>
            <a:chExt cx="4181543" cy="2482035"/>
          </a:xfrm>
        </p:grpSpPr>
        <p:pic>
          <p:nvPicPr>
            <p:cNvPr id="456" name="Google Shape;456;p47"/>
            <p:cNvPicPr preferRelativeResize="0"/>
            <p:nvPr/>
          </p:nvPicPr>
          <p:blipFill rotWithShape="1">
            <a:blip r:embed="rId4">
              <a:alphaModFix/>
            </a:blip>
            <a:srcRect b="0" l="0" r="0" t="0"/>
            <a:stretch/>
          </p:blipFill>
          <p:spPr>
            <a:xfrm>
              <a:off x="1013739" y="486094"/>
              <a:ext cx="3527798" cy="2466845"/>
            </a:xfrm>
            <a:prstGeom prst="rect">
              <a:avLst/>
            </a:prstGeom>
            <a:noFill/>
            <a:ln>
              <a:noFill/>
            </a:ln>
          </p:spPr>
        </p:pic>
        <p:sp>
          <p:nvSpPr>
            <p:cNvPr id="457" name="Google Shape;457;p47"/>
            <p:cNvSpPr/>
            <p:nvPr/>
          </p:nvSpPr>
          <p:spPr>
            <a:xfrm>
              <a:off x="359994" y="2968129"/>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grpSp>
      <p:sp>
        <p:nvSpPr>
          <p:cNvPr id="458" name="Google Shape;458;p47"/>
          <p:cNvSpPr txBox="1"/>
          <p:nvPr/>
        </p:nvSpPr>
        <p:spPr>
          <a:xfrm>
            <a:off x="575043" y="3040138"/>
            <a:ext cx="3277235" cy="89768"/>
          </a:xfrm>
          <a:prstGeom prst="rect">
            <a:avLst/>
          </a:prstGeom>
          <a:noFill/>
          <a:ln>
            <a:noFill/>
          </a:ln>
        </p:spPr>
        <p:txBody>
          <a:bodyPr anchorCtr="0" anchor="t" bIns="0" lIns="0" spcFirstLastPara="1" rIns="0" wrap="square" tIns="0">
            <a:spAutoFit/>
          </a:bodyPr>
          <a:lstStyle/>
          <a:p>
            <a:pPr indent="0" lvl="0" marL="12700" rtl="0" algn="l">
              <a:lnSpc>
                <a:spcPct val="111666"/>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https://towardsdatascience.com/activation-functions-neural-networks-1cbd9f8d91d6</a:t>
            </a:r>
            <a:endParaRPr sz="600">
              <a:solidFill>
                <a:srgbClr val="668E22"/>
              </a:solidFill>
              <a:latin typeface="Cambria"/>
              <a:ea typeface="Cambria"/>
              <a:cs typeface="Cambria"/>
              <a:sym typeface="Cambria"/>
            </a:endParaRPr>
          </a:p>
        </p:txBody>
      </p:sp>
      <p:sp>
        <p:nvSpPr>
          <p:cNvPr id="459" name="Google Shape;459;p47"/>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48"/>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Key Activation Functions.</a:t>
            </a:r>
            <a:r>
              <a:rPr lang="en-US"/>
              <a:t> Sigmoid or Logistic Function</a:t>
            </a:r>
            <a:endParaRPr/>
          </a:p>
        </p:txBody>
      </p:sp>
      <p:pic>
        <p:nvPicPr>
          <p:cNvPr id="465" name="Google Shape;465;p48"/>
          <p:cNvPicPr preferRelativeResize="0"/>
          <p:nvPr/>
        </p:nvPicPr>
        <p:blipFill rotWithShape="1">
          <a:blip r:embed="rId4">
            <a:alphaModFix/>
          </a:blip>
          <a:srcRect b="0" l="0" r="0" t="0"/>
          <a:stretch/>
        </p:blipFill>
        <p:spPr>
          <a:xfrm>
            <a:off x="1769745" y="627803"/>
            <a:ext cx="2015991" cy="1360304"/>
          </a:xfrm>
          <a:prstGeom prst="rect">
            <a:avLst/>
          </a:prstGeom>
          <a:noFill/>
          <a:ln>
            <a:noFill/>
          </a:ln>
        </p:spPr>
      </p:pic>
      <p:sp>
        <p:nvSpPr>
          <p:cNvPr id="466" name="Google Shape;466;p48"/>
          <p:cNvSpPr txBox="1"/>
          <p:nvPr/>
        </p:nvSpPr>
        <p:spPr>
          <a:xfrm>
            <a:off x="347294" y="2133559"/>
            <a:ext cx="5066665" cy="758190"/>
          </a:xfrm>
          <a:prstGeom prst="rect">
            <a:avLst/>
          </a:prstGeom>
          <a:noFill/>
          <a:ln>
            <a:noFill/>
          </a:ln>
        </p:spPr>
        <p:txBody>
          <a:bodyPr anchorCtr="0" anchor="t" bIns="0" lIns="0" spcFirstLastPara="1" rIns="0" wrap="square" tIns="12050">
            <a:spAutoFit/>
          </a:bodyPr>
          <a:lstStyle/>
          <a:p>
            <a:pPr indent="0" lvl="0" marL="12700" marR="5080" rtl="0" algn="l">
              <a:lnSpc>
                <a:spcPct val="100000"/>
              </a:lnSpc>
              <a:spcBef>
                <a:spcPts val="0"/>
              </a:spcBef>
              <a:spcAft>
                <a:spcPts val="0"/>
              </a:spcAft>
              <a:buNone/>
            </a:pPr>
            <a:r>
              <a:rPr lang="en-US" sz="1200">
                <a:solidFill>
                  <a:srgbClr val="FF6600"/>
                </a:solidFill>
                <a:latin typeface="Tahoma"/>
                <a:ea typeface="Tahoma"/>
                <a:cs typeface="Tahoma"/>
                <a:sym typeface="Tahoma"/>
              </a:rPr>
              <a:t>Sigmoid function </a:t>
            </a:r>
            <a:r>
              <a:rPr lang="en-US" sz="1200">
                <a:latin typeface="Tahoma"/>
                <a:ea typeface="Tahoma"/>
                <a:cs typeface="Tahoma"/>
                <a:sym typeface="Tahoma"/>
              </a:rPr>
              <a:t>is used for a binary classification. Since it maps the input to a range between 0 and 1, it can represent probabilities for binary outcomes. Also, it is used as an activation function in hidden layers, but not in deep architectures due to vanishing gradients during backpropagation.</a:t>
            </a:r>
            <a:endParaRPr sz="1200">
              <a:latin typeface="Tahoma"/>
              <a:ea typeface="Tahoma"/>
              <a:cs typeface="Tahoma"/>
              <a:sym typeface="Tahoma"/>
            </a:endParaRPr>
          </a:p>
        </p:txBody>
      </p:sp>
      <p:sp>
        <p:nvSpPr>
          <p:cNvPr id="467" name="Google Shape;467;p48"/>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468" name="Google Shape;468;p48"/>
          <p:cNvSpPr txBox="1"/>
          <p:nvPr/>
        </p:nvSpPr>
        <p:spPr>
          <a:xfrm>
            <a:off x="575043" y="3040138"/>
            <a:ext cx="3277235" cy="89768"/>
          </a:xfrm>
          <a:prstGeom prst="rect">
            <a:avLst/>
          </a:prstGeom>
          <a:noFill/>
          <a:ln>
            <a:noFill/>
          </a:ln>
        </p:spPr>
        <p:txBody>
          <a:bodyPr anchorCtr="0" anchor="t" bIns="0" lIns="0" spcFirstLastPara="1" rIns="0" wrap="square" tIns="0">
            <a:spAutoFit/>
          </a:bodyPr>
          <a:lstStyle/>
          <a:p>
            <a:pPr indent="0" lvl="0" marL="12700" rtl="0" algn="l">
              <a:lnSpc>
                <a:spcPct val="111666"/>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https://towardsdatascience.com/activation-functions-neural-networks-1cbd9f8d91d6</a:t>
            </a:r>
            <a:endParaRPr sz="600">
              <a:solidFill>
                <a:srgbClr val="668E22"/>
              </a:solidFill>
              <a:latin typeface="Cambria"/>
              <a:ea typeface="Cambria"/>
              <a:cs typeface="Cambria"/>
              <a:sym typeface="Cambria"/>
            </a:endParaRPr>
          </a:p>
        </p:txBody>
      </p:sp>
      <p:sp>
        <p:nvSpPr>
          <p:cNvPr id="469" name="Google Shape;469;p48"/>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49"/>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Key Activation Functions.</a:t>
            </a:r>
            <a:r>
              <a:rPr lang="en-US"/>
              <a:t> Softmax function</a:t>
            </a:r>
            <a:endParaRPr/>
          </a:p>
        </p:txBody>
      </p:sp>
      <p:pic>
        <p:nvPicPr>
          <p:cNvPr id="475" name="Google Shape;475;p49"/>
          <p:cNvPicPr preferRelativeResize="0"/>
          <p:nvPr/>
        </p:nvPicPr>
        <p:blipFill rotWithShape="1">
          <a:blip r:embed="rId4">
            <a:alphaModFix/>
          </a:blip>
          <a:srcRect b="0" l="0" r="0" t="0"/>
          <a:stretch/>
        </p:blipFill>
        <p:spPr>
          <a:xfrm>
            <a:off x="1769745" y="578771"/>
            <a:ext cx="2015988" cy="1264747"/>
          </a:xfrm>
          <a:prstGeom prst="rect">
            <a:avLst/>
          </a:prstGeom>
          <a:noFill/>
          <a:ln>
            <a:noFill/>
          </a:ln>
        </p:spPr>
      </p:pic>
      <p:sp>
        <p:nvSpPr>
          <p:cNvPr id="476" name="Google Shape;476;p49"/>
          <p:cNvSpPr txBox="1"/>
          <p:nvPr/>
        </p:nvSpPr>
        <p:spPr>
          <a:xfrm>
            <a:off x="347294" y="2794228"/>
            <a:ext cx="3505200" cy="297517"/>
          </a:xfrm>
          <a:prstGeom prst="rect">
            <a:avLst/>
          </a:prstGeom>
          <a:noFill/>
          <a:ln>
            <a:noFill/>
          </a:ln>
        </p:spPr>
        <p:txBody>
          <a:bodyPr anchorCtr="0" anchor="t" bIns="0" lIns="0" spcFirstLastPara="1" rIns="0" wrap="square" tIns="0">
            <a:spAutoFit/>
          </a:bodyPr>
          <a:lstStyle/>
          <a:p>
            <a:pPr indent="0" lvl="0" marL="12700" rtl="0" algn="l">
              <a:lnSpc>
                <a:spcPct val="103750"/>
              </a:lnSpc>
              <a:spcBef>
                <a:spcPts val="0"/>
              </a:spcBef>
              <a:spcAft>
                <a:spcPts val="0"/>
              </a:spcAft>
              <a:buNone/>
            </a:pPr>
            <a:r>
              <a:rPr lang="en-US" sz="1200" u="sng">
                <a:latin typeface="Tahoma"/>
                <a:ea typeface="Tahoma"/>
                <a:cs typeface="Tahoma"/>
                <a:sym typeface="Tahoma"/>
              </a:rPr>
              <a:t>many dimensions.	</a:t>
            </a:r>
            <a:endParaRPr sz="1200">
              <a:latin typeface="Tahoma"/>
              <a:ea typeface="Tahoma"/>
              <a:cs typeface="Tahoma"/>
              <a:sym typeface="Tahoma"/>
            </a:endParaRPr>
          </a:p>
          <a:p>
            <a:pPr indent="0" lvl="0" marL="240029" rtl="0" algn="l">
              <a:lnSpc>
                <a:spcPct val="100000"/>
              </a:lnSpc>
              <a:spcBef>
                <a:spcPts val="425"/>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https://towardsdatascience.com/activation-functions-neural-networks-1cbd9f8d91d6</a:t>
            </a:r>
            <a:endParaRPr sz="600">
              <a:solidFill>
                <a:srgbClr val="668E22"/>
              </a:solidFill>
              <a:latin typeface="Cambria"/>
              <a:ea typeface="Cambria"/>
              <a:cs typeface="Cambria"/>
              <a:sym typeface="Cambria"/>
            </a:endParaRPr>
          </a:p>
        </p:txBody>
      </p:sp>
      <p:sp>
        <p:nvSpPr>
          <p:cNvPr id="477" name="Google Shape;477;p49"/>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478" name="Google Shape;478;p49"/>
          <p:cNvSpPr txBox="1"/>
          <p:nvPr/>
        </p:nvSpPr>
        <p:spPr>
          <a:xfrm>
            <a:off x="347294" y="2004012"/>
            <a:ext cx="4952365" cy="196849"/>
          </a:xfrm>
          <a:prstGeom prst="rect">
            <a:avLst/>
          </a:prstGeom>
          <a:noFill/>
          <a:ln>
            <a:noFill/>
          </a:ln>
        </p:spPr>
        <p:txBody>
          <a:bodyPr anchorCtr="0" anchor="t" bIns="0" lIns="0" spcFirstLastPara="1" rIns="0" wrap="square" tIns="12050">
            <a:spAutoFit/>
          </a:bodyPr>
          <a:lstStyle/>
          <a:p>
            <a:pPr indent="0" lvl="0" marL="38100" rtl="0" algn="l">
              <a:lnSpc>
                <a:spcPct val="100000"/>
              </a:lnSpc>
              <a:spcBef>
                <a:spcPts val="0"/>
              </a:spcBef>
              <a:spcAft>
                <a:spcPts val="0"/>
              </a:spcAft>
              <a:buNone/>
            </a:pPr>
            <a:r>
              <a:rPr baseline="30000" lang="en-US" sz="1800">
                <a:latin typeface="Tahoma"/>
                <a:ea typeface="Tahoma"/>
                <a:cs typeface="Tahoma"/>
                <a:sym typeface="Tahoma"/>
              </a:rPr>
              <a:t>The softmax function </a:t>
            </a:r>
            <a:r>
              <a:rPr baseline="30000" i="1" lang="en-US" sz="1800">
                <a:latin typeface="Bookman Old Style"/>
                <a:ea typeface="Bookman Old Style"/>
                <a:cs typeface="Bookman Old Style"/>
                <a:sym typeface="Bookman Old Style"/>
              </a:rPr>
              <a:t>s</a:t>
            </a:r>
            <a:r>
              <a:rPr baseline="30000" lang="en-US" sz="1800">
                <a:latin typeface="Book Antiqua"/>
                <a:ea typeface="Book Antiqua"/>
                <a:cs typeface="Book Antiqua"/>
                <a:sym typeface="Book Antiqua"/>
              </a:rPr>
              <a:t>(</a:t>
            </a:r>
            <a:r>
              <a:rPr baseline="30000" i="1" lang="en-US" sz="1800">
                <a:latin typeface="Bookman Old Style"/>
                <a:ea typeface="Bookman Old Style"/>
                <a:cs typeface="Bookman Old Style"/>
                <a:sym typeface="Bookman Old Style"/>
              </a:rPr>
              <a:t>x </a:t>
            </a:r>
            <a:r>
              <a:rPr baseline="30000" lang="en-US" sz="1800">
                <a:latin typeface="Book Antiqua"/>
                <a:ea typeface="Book Antiqua"/>
                <a:cs typeface="Book Antiqua"/>
                <a:sym typeface="Book Antiqua"/>
              </a:rPr>
              <a:t>) </a:t>
            </a:r>
            <a:r>
              <a:rPr baseline="30000" lang="en-US" sz="1800">
                <a:latin typeface="Tahoma"/>
                <a:ea typeface="Tahoma"/>
                <a:cs typeface="Tahoma"/>
                <a:sym typeface="Tahoma"/>
              </a:rPr>
              <a:t>is a more generalized logistic activation</a:t>
            </a:r>
            <a:endParaRPr baseline="30000" sz="1800">
              <a:latin typeface="Tahoma"/>
              <a:ea typeface="Tahoma"/>
              <a:cs typeface="Tahoma"/>
              <a:sym typeface="Tahoma"/>
            </a:endParaRPr>
          </a:p>
        </p:txBody>
      </p:sp>
      <p:sp>
        <p:nvSpPr>
          <p:cNvPr id="479" name="Google Shape;479;p49"/>
          <p:cNvSpPr txBox="1"/>
          <p:nvPr/>
        </p:nvSpPr>
        <p:spPr>
          <a:xfrm>
            <a:off x="347294" y="2207092"/>
            <a:ext cx="5055870" cy="574675"/>
          </a:xfrm>
          <a:prstGeom prst="rect">
            <a:avLst/>
          </a:prstGeom>
          <a:noFill/>
          <a:ln>
            <a:noFill/>
          </a:ln>
        </p:spPr>
        <p:txBody>
          <a:bodyPr anchorCtr="0" anchor="t" bIns="0" lIns="0" spcFirstLastPara="1" rIns="0" wrap="square" tIns="12050">
            <a:spAutoFit/>
          </a:bodyPr>
          <a:lstStyle/>
          <a:p>
            <a:pPr indent="0" lvl="0" marL="12700" marR="5080" rtl="0" algn="l">
              <a:lnSpc>
                <a:spcPct val="100000"/>
              </a:lnSpc>
              <a:spcBef>
                <a:spcPts val="0"/>
              </a:spcBef>
              <a:spcAft>
                <a:spcPts val="0"/>
              </a:spcAft>
              <a:buNone/>
            </a:pPr>
            <a:r>
              <a:rPr lang="en-US" sz="1200">
                <a:latin typeface="Tahoma"/>
                <a:ea typeface="Tahoma"/>
                <a:cs typeface="Tahoma"/>
                <a:sym typeface="Tahoma"/>
              </a:rPr>
              <a:t>function which is used for multiclass classification, typically in the output layer. Unlike other activation functions that operate on each input individually, softmax considers all inputs simultaneously to create a probability distribution across</a:t>
            </a:r>
            <a:endParaRPr sz="1200">
              <a:latin typeface="Tahoma"/>
              <a:ea typeface="Tahoma"/>
              <a:cs typeface="Tahoma"/>
              <a:sym typeface="Tahoma"/>
            </a:endParaRPr>
          </a:p>
        </p:txBody>
      </p:sp>
    </p:spTree>
  </p:cSld>
  <p:clrMapOvr>
    <a:masterClrMapping/>
  </p:clrMapOvr>
  <p:transition>
    <p:cut/>
  </p:transition>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50"/>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Key Activation Functions.</a:t>
            </a:r>
            <a:r>
              <a:rPr lang="en-US"/>
              <a:t>  Tanh or hyperbolic tangent function</a:t>
            </a:r>
            <a:endParaRPr/>
          </a:p>
        </p:txBody>
      </p:sp>
      <p:pic>
        <p:nvPicPr>
          <p:cNvPr id="485" name="Google Shape;485;p50"/>
          <p:cNvPicPr preferRelativeResize="0"/>
          <p:nvPr/>
        </p:nvPicPr>
        <p:blipFill rotWithShape="1">
          <a:blip r:embed="rId4">
            <a:alphaModFix/>
          </a:blip>
          <a:srcRect b="0" l="0" r="0" t="0"/>
          <a:stretch/>
        </p:blipFill>
        <p:spPr>
          <a:xfrm>
            <a:off x="1769745" y="600445"/>
            <a:ext cx="2016068" cy="1428709"/>
          </a:xfrm>
          <a:prstGeom prst="rect">
            <a:avLst/>
          </a:prstGeom>
          <a:noFill/>
          <a:ln>
            <a:noFill/>
          </a:ln>
        </p:spPr>
      </p:pic>
      <p:sp>
        <p:nvSpPr>
          <p:cNvPr id="486" name="Google Shape;486;p50"/>
          <p:cNvSpPr txBox="1"/>
          <p:nvPr/>
        </p:nvSpPr>
        <p:spPr>
          <a:xfrm>
            <a:off x="347294" y="2174605"/>
            <a:ext cx="4817110" cy="758190"/>
          </a:xfrm>
          <a:prstGeom prst="rect">
            <a:avLst/>
          </a:prstGeom>
          <a:noFill/>
          <a:ln>
            <a:noFill/>
          </a:ln>
        </p:spPr>
        <p:txBody>
          <a:bodyPr anchorCtr="0" anchor="t" bIns="0" lIns="0" spcFirstLastPara="1" rIns="0" wrap="square" tIns="12050">
            <a:spAutoFit/>
          </a:bodyPr>
          <a:lstStyle/>
          <a:p>
            <a:pPr indent="0" lvl="0" marL="12700" marR="5080" rtl="0" algn="l">
              <a:lnSpc>
                <a:spcPct val="100000"/>
              </a:lnSpc>
              <a:spcBef>
                <a:spcPts val="0"/>
              </a:spcBef>
              <a:spcAft>
                <a:spcPts val="0"/>
              </a:spcAft>
              <a:buNone/>
            </a:pPr>
            <a:r>
              <a:rPr lang="en-US" sz="1200">
                <a:latin typeface="Tahoma"/>
                <a:ea typeface="Tahoma"/>
                <a:cs typeface="Tahoma"/>
                <a:sym typeface="Tahoma"/>
              </a:rPr>
              <a:t>The range of the tanh function is from (-1 to 1). It is commonly used as an activation function in hidden layers of deep learning models because of its zero-centered output, which tends to help networks converge faster and more effectively compared to sigmoid in some applications.</a:t>
            </a:r>
            <a:endParaRPr sz="1200">
              <a:latin typeface="Tahoma"/>
              <a:ea typeface="Tahoma"/>
              <a:cs typeface="Tahoma"/>
              <a:sym typeface="Tahoma"/>
            </a:endParaRPr>
          </a:p>
        </p:txBody>
      </p:sp>
      <p:sp>
        <p:nvSpPr>
          <p:cNvPr id="487" name="Google Shape;487;p50"/>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488" name="Google Shape;488;p50"/>
          <p:cNvSpPr txBox="1"/>
          <p:nvPr/>
        </p:nvSpPr>
        <p:spPr>
          <a:xfrm>
            <a:off x="575043" y="2994487"/>
            <a:ext cx="3277235" cy="104516"/>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https://towardsdatascience.com/activation-functions-neural-networks-1cbd9f8d91d6</a:t>
            </a:r>
            <a:endParaRPr sz="600">
              <a:solidFill>
                <a:srgbClr val="668E22"/>
              </a:solidFill>
              <a:latin typeface="Cambria"/>
              <a:ea typeface="Cambria"/>
              <a:cs typeface="Cambria"/>
              <a:sym typeface="Cambria"/>
            </a:endParaRPr>
          </a:p>
        </p:txBody>
      </p:sp>
      <p:sp>
        <p:nvSpPr>
          <p:cNvPr id="489" name="Google Shape;489;p50"/>
          <p:cNvSpPr txBox="1"/>
          <p:nvPr/>
        </p:nvSpPr>
        <p:spPr>
          <a:xfrm>
            <a:off x="5438089" y="3125241"/>
            <a:ext cx="254000" cy="102235"/>
          </a:xfrm>
          <a:prstGeom prst="rect">
            <a:avLst/>
          </a:prstGeom>
          <a:noFill/>
          <a:ln>
            <a:noFill/>
          </a:ln>
        </p:spPr>
        <p:txBody>
          <a:bodyPr anchorCtr="0" anchor="t" bIns="0" lIns="0" spcFirstLastPara="1" rIns="0" wrap="square" tIns="0">
            <a:spAutoFit/>
          </a:bodyPr>
          <a:lstStyle/>
          <a:p>
            <a:pPr indent="0" lvl="0" marL="12700" rtl="0" algn="l">
              <a:lnSpc>
                <a:spcPct val="112500"/>
              </a:lnSpc>
              <a:spcBef>
                <a:spcPts val="0"/>
              </a:spcBef>
              <a:spcAft>
                <a:spcPts val="0"/>
              </a:spcAft>
              <a:buNone/>
            </a:pPr>
            <a:r>
              <a:rPr lang="en-US" sz="600">
                <a:latin typeface="Arial"/>
                <a:ea typeface="Arial"/>
                <a:cs typeface="Arial"/>
                <a:sym typeface="Arial"/>
              </a:rPr>
              <a:t>50 / 64</a:t>
            </a:r>
            <a:endParaRPr sz="600">
              <a:latin typeface="Arial"/>
              <a:ea typeface="Arial"/>
              <a:cs typeface="Arial"/>
              <a:sym typeface="Arial"/>
            </a:endParaRPr>
          </a:p>
        </p:txBody>
      </p:sp>
    </p:spTree>
  </p:cSld>
  <p:clrMapOvr>
    <a:masterClrMapping/>
  </p:clrMapOvr>
  <p:transition>
    <p:cut/>
  </p:transition>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51"/>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Key Activation Functions.</a:t>
            </a:r>
            <a:r>
              <a:rPr lang="en-US"/>
              <a:t>  ReLU (Rectified Linear Unit)</a:t>
            </a:r>
            <a:endParaRPr/>
          </a:p>
        </p:txBody>
      </p:sp>
      <p:pic>
        <p:nvPicPr>
          <p:cNvPr id="495" name="Google Shape;495;p51"/>
          <p:cNvPicPr preferRelativeResize="0"/>
          <p:nvPr/>
        </p:nvPicPr>
        <p:blipFill rotWithShape="1">
          <a:blip r:embed="rId4">
            <a:alphaModFix/>
          </a:blip>
          <a:srcRect b="0" l="0" r="0" t="0"/>
          <a:stretch/>
        </p:blipFill>
        <p:spPr>
          <a:xfrm>
            <a:off x="1517726" y="510397"/>
            <a:ext cx="2520098" cy="1077673"/>
          </a:xfrm>
          <a:prstGeom prst="rect">
            <a:avLst/>
          </a:prstGeom>
          <a:noFill/>
          <a:ln>
            <a:noFill/>
          </a:ln>
        </p:spPr>
      </p:pic>
      <p:sp>
        <p:nvSpPr>
          <p:cNvPr id="496" name="Google Shape;496;p51"/>
          <p:cNvSpPr txBox="1"/>
          <p:nvPr/>
        </p:nvSpPr>
        <p:spPr>
          <a:xfrm>
            <a:off x="347294" y="1681998"/>
            <a:ext cx="5022215" cy="1429385"/>
          </a:xfrm>
          <a:prstGeom prst="rect">
            <a:avLst/>
          </a:prstGeom>
          <a:noFill/>
          <a:ln>
            <a:noFill/>
          </a:ln>
        </p:spPr>
        <p:txBody>
          <a:bodyPr anchorCtr="0" anchor="t" bIns="0" lIns="0" spcFirstLastPara="1" rIns="0" wrap="square" tIns="12050">
            <a:spAutoFit/>
          </a:bodyPr>
          <a:lstStyle/>
          <a:p>
            <a:pPr indent="0" lvl="0" marL="12700" marR="5080" rtl="0" algn="l">
              <a:lnSpc>
                <a:spcPct val="100000"/>
              </a:lnSpc>
              <a:spcBef>
                <a:spcPts val="0"/>
              </a:spcBef>
              <a:spcAft>
                <a:spcPts val="0"/>
              </a:spcAft>
              <a:buNone/>
            </a:pPr>
            <a:r>
              <a:rPr lang="en-US" sz="1200">
                <a:latin typeface="Tahoma"/>
                <a:ea typeface="Tahoma"/>
                <a:cs typeface="Tahoma"/>
                <a:sym typeface="Tahoma"/>
              </a:rPr>
              <a:t>The ReLU is the most used activation function in the world right now, particularly in deep learning due to its simplicity, speed, ability to reduce vanishing gradient problems, and efficiency in sparse activations, making it an optimal choice for most hidden layers in convolutional and deep neural networks. By setting all negative values to zero, ReLU effectively makes networks sparse (most neurons don’t activate simultaneously): promotes efficient computation </a:t>
            </a:r>
            <a:r>
              <a:rPr lang="en-US" sz="1200" u="sng">
                <a:latin typeface="Tahoma"/>
                <a:ea typeface="Tahoma"/>
                <a:cs typeface="Tahoma"/>
                <a:sym typeface="Tahoma"/>
              </a:rPr>
              <a:t>and reduces interdependencies, m</a:t>
            </a:r>
            <a:r>
              <a:rPr lang="en-US" sz="1200">
                <a:latin typeface="Tahoma"/>
                <a:ea typeface="Tahoma"/>
                <a:cs typeface="Tahoma"/>
                <a:sym typeface="Tahoma"/>
              </a:rPr>
              <a:t>aking networks less prone to overfitting.</a:t>
            </a:r>
            <a:endParaRPr sz="1200">
              <a:latin typeface="Tahoma"/>
              <a:ea typeface="Tahoma"/>
              <a:cs typeface="Tahoma"/>
              <a:sym typeface="Tahoma"/>
            </a:endParaRPr>
          </a:p>
          <a:p>
            <a:pPr indent="0" lvl="0" marL="240029" rtl="0" algn="l">
              <a:lnSpc>
                <a:spcPct val="100000"/>
              </a:lnSpc>
              <a:spcBef>
                <a:spcPts val="254"/>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https://towardsdatascience.com/activation-functions-neural-networks-1cbd9f8d91d6</a:t>
            </a:r>
            <a:endParaRPr sz="600">
              <a:solidFill>
                <a:srgbClr val="668E22"/>
              </a:solidFill>
              <a:latin typeface="Cambria"/>
              <a:ea typeface="Cambria"/>
              <a:cs typeface="Cambria"/>
              <a:sym typeface="Cambria"/>
            </a:endParaRPr>
          </a:p>
        </p:txBody>
      </p:sp>
      <p:sp>
        <p:nvSpPr>
          <p:cNvPr id="497" name="Google Shape;497;p51"/>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52"/>
          <p:cNvSpPr txBox="1"/>
          <p:nvPr>
            <p:ph type="title"/>
          </p:nvPr>
        </p:nvSpPr>
        <p:spPr>
          <a:xfrm>
            <a:off x="68986" y="236849"/>
            <a:ext cx="5439410" cy="288290"/>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a:t>Table of Contents</a:t>
            </a:r>
            <a:endParaRPr/>
          </a:p>
        </p:txBody>
      </p:sp>
      <p:sp>
        <p:nvSpPr>
          <p:cNvPr id="503" name="Google Shape;503;p52"/>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504" name="Google Shape;504;p52"/>
          <p:cNvSpPr txBox="1"/>
          <p:nvPr>
            <p:ph idx="1" type="body"/>
          </p:nvPr>
        </p:nvSpPr>
        <p:spPr>
          <a:xfrm>
            <a:off x="347294" y="599488"/>
            <a:ext cx="2422525" cy="2207260"/>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u="sng">
                <a:solidFill>
                  <a:srgbClr val="668E22"/>
                </a:solidFill>
                <a:hlinkClick action="ppaction://hlinksldjump" r:id="rId3">
                  <a:extLst>
                    <a:ext uri="{A12FA001-AC4F-418D-AE19-62706E023703}">
                      <ahyp:hlinkClr val="tx"/>
                    </a:ext>
                  </a:extLst>
                </a:hlinkClick>
              </a:rPr>
              <a:t>AI Taxonomy</a:t>
            </a:r>
            <a:endParaRPr/>
          </a:p>
          <a:p>
            <a:pPr indent="0" lvl="0" marL="12700" marR="1365885" rtl="0" algn="l">
              <a:lnSpc>
                <a:spcPct val="163800"/>
              </a:lnSpc>
              <a:spcBef>
                <a:spcPts val="0"/>
              </a:spcBef>
              <a:spcAft>
                <a:spcPts val="0"/>
              </a:spcAft>
              <a:buNone/>
            </a:pPr>
            <a:r>
              <a:rPr lang="en-US" u="sng">
                <a:solidFill>
                  <a:srgbClr val="668E22"/>
                </a:solidFill>
                <a:hlinkClick action="ppaction://hlinksldjump" r:id="rId4">
                  <a:extLst>
                    <a:ext uri="{A12FA001-AC4F-418D-AE19-62706E023703}">
                      <ahyp:hlinkClr val="tx"/>
                    </a:ext>
                  </a:extLst>
                </a:hlinkClick>
              </a:rPr>
              <a:t>Computer Vision</a:t>
            </a:r>
            <a:r>
              <a:rPr lang="en-US">
                <a:solidFill>
                  <a:srgbClr val="668E22"/>
                </a:solidFill>
              </a:rPr>
              <a:t> </a:t>
            </a:r>
            <a:r>
              <a:rPr lang="en-US" u="sng">
                <a:solidFill>
                  <a:srgbClr val="668E22"/>
                </a:solidFill>
                <a:hlinkClick action="ppaction://hlinksldjump" r:id="rId5">
                  <a:extLst>
                    <a:ext uri="{A12FA001-AC4F-418D-AE19-62706E023703}">
                      <ahyp:hlinkClr val="tx"/>
                    </a:ext>
                  </a:extLst>
                </a:hlinkClick>
              </a:rPr>
              <a:t>Deep Learning</a:t>
            </a:r>
            <a:endParaRPr/>
          </a:p>
          <a:p>
            <a:pPr indent="-223519" lvl="0" marL="235584" marR="5080" rtl="0" algn="l">
              <a:lnSpc>
                <a:spcPct val="100000"/>
              </a:lnSpc>
              <a:spcBef>
                <a:spcPts val="915"/>
              </a:spcBef>
              <a:spcAft>
                <a:spcPts val="0"/>
              </a:spcAft>
              <a:buNone/>
            </a:pPr>
            <a:r>
              <a:rPr lang="en-US" u="sng">
                <a:solidFill>
                  <a:srgbClr val="668E22"/>
                </a:solidFill>
                <a:hlinkClick action="ppaction://hlinksldjump" r:id="rId6">
                  <a:extLst>
                    <a:ext uri="{A12FA001-AC4F-418D-AE19-62706E023703}">
                      <ahyp:hlinkClr val="tx"/>
                    </a:ext>
                  </a:extLst>
                </a:hlinkClick>
              </a:rPr>
              <a:t>Deep Learning. Model Building Blocks</a:t>
            </a:r>
            <a:r>
              <a:rPr lang="en-US">
                <a:solidFill>
                  <a:srgbClr val="668E22"/>
                </a:solidFill>
              </a:rPr>
              <a:t> </a:t>
            </a:r>
            <a:r>
              <a:rPr lang="en-US" u="sng">
                <a:solidFill>
                  <a:srgbClr val="668E22"/>
                </a:solidFill>
                <a:hlinkClick action="ppaction://hlinksldjump" r:id="rId7">
                  <a:extLst>
                    <a:ext uri="{A12FA001-AC4F-418D-AE19-62706E023703}">
                      <ahyp:hlinkClr val="tx"/>
                    </a:ext>
                  </a:extLst>
                </a:hlinkClick>
              </a:rPr>
              <a:t>Image Data</a:t>
            </a:r>
            <a:endParaRPr/>
          </a:p>
          <a:p>
            <a:pPr indent="0" lvl="0" marL="235584" marR="616585" rtl="0" algn="l">
              <a:lnSpc>
                <a:spcPct val="100000"/>
              </a:lnSpc>
              <a:spcBef>
                <a:spcPts val="10"/>
              </a:spcBef>
              <a:spcAft>
                <a:spcPts val="0"/>
              </a:spcAft>
              <a:buNone/>
            </a:pPr>
            <a:r>
              <a:rPr lang="en-US" u="sng">
                <a:solidFill>
                  <a:srgbClr val="668E22"/>
                </a:solidFill>
                <a:hlinkClick action="ppaction://hlinksldjump" r:id="rId8">
                  <a:extLst>
                    <a:ext uri="{A12FA001-AC4F-418D-AE19-62706E023703}">
                      <ahyp:hlinkClr val="tx"/>
                    </a:ext>
                  </a:extLst>
                </a:hlinkClick>
              </a:rPr>
              <a:t>Artificial Neural Network</a:t>
            </a:r>
            <a:r>
              <a:rPr lang="en-US">
                <a:solidFill>
                  <a:srgbClr val="668E22"/>
                </a:solidFill>
              </a:rPr>
              <a:t> </a:t>
            </a:r>
            <a:r>
              <a:rPr lang="en-US" u="sng">
                <a:solidFill>
                  <a:srgbClr val="668E22"/>
                </a:solidFill>
                <a:hlinkClick action="ppaction://hlinksldjump" r:id="rId9">
                  <a:extLst>
                    <a:ext uri="{A12FA001-AC4F-418D-AE19-62706E023703}">
                      <ahyp:hlinkClr val="tx"/>
                    </a:ext>
                  </a:extLst>
                </a:hlinkClick>
              </a:rPr>
              <a:t>Key Activation Functions</a:t>
            </a:r>
            <a:r>
              <a:rPr lang="en-US">
                <a:solidFill>
                  <a:srgbClr val="668E22"/>
                </a:solidFill>
              </a:rPr>
              <a:t> </a:t>
            </a:r>
            <a:r>
              <a:rPr b="1" lang="en-US" u="sng">
                <a:solidFill>
                  <a:srgbClr val="668E22"/>
                </a:solidFill>
                <a:hlinkClick action="ppaction://hlinksldjump" r:id="rId10">
                  <a:extLst>
                    <a:ext uri="{A12FA001-AC4F-418D-AE19-62706E023703}">
                      <ahyp:hlinkClr val="tx"/>
                    </a:ext>
                  </a:extLst>
                </a:hlinkClick>
              </a:rPr>
              <a:t>Residual Connections</a:t>
            </a:r>
            <a:r>
              <a:rPr b="1" lang="en-US">
                <a:solidFill>
                  <a:srgbClr val="668E22"/>
                </a:solidFill>
              </a:rPr>
              <a:t> </a:t>
            </a:r>
            <a:r>
              <a:rPr lang="en-US" u="sng">
                <a:solidFill>
                  <a:srgbClr val="668E22"/>
                </a:solidFill>
                <a:hlinkClick action="ppaction://hlinksldjump" r:id="rId11">
                  <a:extLst>
                    <a:ext uri="{A12FA001-AC4F-418D-AE19-62706E023703}">
                      <ahyp:hlinkClr val="tx"/>
                    </a:ext>
                  </a:extLst>
                </a:hlinkClick>
              </a:rPr>
              <a:t>Convolution</a:t>
            </a:r>
            <a:endParaRPr/>
          </a:p>
          <a:p>
            <a:pPr indent="0" lvl="0" marL="235584" rtl="0" algn="l">
              <a:lnSpc>
                <a:spcPct val="100000"/>
              </a:lnSpc>
              <a:spcBef>
                <a:spcPts val="20"/>
              </a:spcBef>
              <a:spcAft>
                <a:spcPts val="0"/>
              </a:spcAft>
              <a:buNone/>
            </a:pPr>
            <a:r>
              <a:rPr lang="en-US" u="sng">
                <a:solidFill>
                  <a:srgbClr val="668E22"/>
                </a:solidFill>
                <a:hlinkClick action="ppaction://hlinksldjump" r:id="rId12">
                  <a:extLst>
                    <a:ext uri="{A12FA001-AC4F-418D-AE19-62706E023703}">
                      <ahyp:hlinkClr val="tx"/>
                    </a:ext>
                  </a:extLst>
                </a:hlinkClick>
              </a:rPr>
              <a:t>Many hidden layers</a:t>
            </a:r>
            <a:endParaRPr/>
          </a:p>
        </p:txBody>
      </p:sp>
    </p:spTree>
  </p:cSld>
  <p:clrMapOvr>
    <a:masterClrMapping/>
  </p:clrMapOvr>
  <p:transition>
    <p:cut/>
  </p:transition>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53"/>
          <p:cNvSpPr txBox="1"/>
          <p:nvPr>
            <p:ph type="title"/>
          </p:nvPr>
        </p:nvSpPr>
        <p:spPr>
          <a:xfrm>
            <a:off x="139700" y="164679"/>
            <a:ext cx="184277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Residual Connections</a:t>
            </a:r>
            <a:endParaRPr/>
          </a:p>
        </p:txBody>
      </p:sp>
      <p:sp>
        <p:nvSpPr>
          <p:cNvPr id="510" name="Google Shape;510;p53"/>
          <p:cNvSpPr txBox="1"/>
          <p:nvPr/>
        </p:nvSpPr>
        <p:spPr>
          <a:xfrm>
            <a:off x="347294" y="441678"/>
            <a:ext cx="5066665" cy="574675"/>
          </a:xfrm>
          <a:prstGeom prst="rect">
            <a:avLst/>
          </a:prstGeom>
          <a:noFill/>
          <a:ln>
            <a:noFill/>
          </a:ln>
        </p:spPr>
        <p:txBody>
          <a:bodyPr anchorCtr="0" anchor="t" bIns="0" lIns="0" spcFirstLastPara="1" rIns="0" wrap="square" tIns="12050">
            <a:spAutoFit/>
          </a:bodyPr>
          <a:lstStyle/>
          <a:p>
            <a:pPr indent="0" lvl="0" marL="12700" marR="5080" rtl="0" algn="l">
              <a:lnSpc>
                <a:spcPct val="100000"/>
              </a:lnSpc>
              <a:spcBef>
                <a:spcPts val="0"/>
              </a:spcBef>
              <a:spcAft>
                <a:spcPts val="0"/>
              </a:spcAft>
              <a:buNone/>
            </a:pPr>
            <a:r>
              <a:rPr lang="en-US" sz="1200">
                <a:solidFill>
                  <a:srgbClr val="FF6600"/>
                </a:solidFill>
                <a:latin typeface="Tahoma"/>
                <a:ea typeface="Tahoma"/>
                <a:cs typeface="Tahoma"/>
                <a:sym typeface="Tahoma"/>
              </a:rPr>
              <a:t>Residual connections</a:t>
            </a:r>
            <a:r>
              <a:rPr lang="en-US" sz="1200">
                <a:latin typeface="Tahoma"/>
                <a:ea typeface="Tahoma"/>
                <a:cs typeface="Tahoma"/>
                <a:sym typeface="Tahoma"/>
              </a:rPr>
              <a:t>, or </a:t>
            </a:r>
            <a:r>
              <a:rPr lang="en-US" sz="1200">
                <a:solidFill>
                  <a:srgbClr val="FF6600"/>
                </a:solidFill>
                <a:latin typeface="Tahoma"/>
                <a:ea typeface="Tahoma"/>
                <a:cs typeface="Tahoma"/>
                <a:sym typeface="Tahoma"/>
              </a:rPr>
              <a:t>skip connections</a:t>
            </a:r>
            <a:r>
              <a:rPr lang="en-US" sz="1200">
                <a:latin typeface="Tahoma"/>
                <a:ea typeface="Tahoma"/>
                <a:cs typeface="Tahoma"/>
                <a:sym typeface="Tahoma"/>
              </a:rPr>
              <a:t>, introduce alternative pathways within a network, allowing information to bypass specific layers or blocks. Without these connections, data must pass through each layer sequentially.</a:t>
            </a:r>
            <a:endParaRPr sz="1200">
              <a:latin typeface="Tahoma"/>
              <a:ea typeface="Tahoma"/>
              <a:cs typeface="Tahoma"/>
              <a:sym typeface="Tahoma"/>
            </a:endParaRPr>
          </a:p>
        </p:txBody>
      </p:sp>
      <p:pic>
        <p:nvPicPr>
          <p:cNvPr id="511" name="Google Shape;511;p53"/>
          <p:cNvPicPr preferRelativeResize="0"/>
          <p:nvPr/>
        </p:nvPicPr>
        <p:blipFill rotWithShape="1">
          <a:blip r:embed="rId4">
            <a:alphaModFix/>
          </a:blip>
          <a:srcRect b="0" l="0" r="0" t="0"/>
          <a:stretch/>
        </p:blipFill>
        <p:spPr>
          <a:xfrm>
            <a:off x="2147722" y="1065912"/>
            <a:ext cx="1259987" cy="1156498"/>
          </a:xfrm>
          <a:prstGeom prst="rect">
            <a:avLst/>
          </a:prstGeom>
          <a:noFill/>
          <a:ln>
            <a:noFill/>
          </a:ln>
        </p:spPr>
      </p:pic>
      <p:sp>
        <p:nvSpPr>
          <p:cNvPr id="512" name="Google Shape;512;p53"/>
          <p:cNvSpPr txBox="1"/>
          <p:nvPr/>
        </p:nvSpPr>
        <p:spPr>
          <a:xfrm>
            <a:off x="347294" y="2291953"/>
            <a:ext cx="5012690" cy="878840"/>
          </a:xfrm>
          <a:prstGeom prst="rect">
            <a:avLst/>
          </a:prstGeom>
          <a:noFill/>
          <a:ln>
            <a:noFill/>
          </a:ln>
        </p:spPr>
        <p:txBody>
          <a:bodyPr anchorCtr="0" anchor="t" bIns="0" lIns="0" spcFirstLastPara="1" rIns="0" wrap="square" tIns="12050">
            <a:spAutoFit/>
          </a:bodyPr>
          <a:lstStyle/>
          <a:p>
            <a:pPr indent="0" lvl="0" marL="12700" marR="5080" rtl="0" algn="l">
              <a:lnSpc>
                <a:spcPct val="100000"/>
              </a:lnSpc>
              <a:spcBef>
                <a:spcPts val="0"/>
              </a:spcBef>
              <a:spcAft>
                <a:spcPts val="0"/>
              </a:spcAft>
              <a:buNone/>
            </a:pPr>
            <a:r>
              <a:rPr lang="en-US" sz="1200">
                <a:latin typeface="Tahoma"/>
                <a:ea typeface="Tahoma"/>
                <a:cs typeface="Tahoma"/>
                <a:sym typeface="Tahoma"/>
              </a:rPr>
              <a:t>Residual connections help retain the original data characteristics, ensuring that layers have access to more than just the immediate previous layer’s output. This enables lower-level features captured in earlier layers to contribute more directly </a:t>
            </a:r>
            <a:r>
              <a:rPr lang="en-US" sz="1200" u="sng">
                <a:latin typeface="Tahoma"/>
                <a:ea typeface="Tahoma"/>
                <a:cs typeface="Tahoma"/>
                <a:sym typeface="Tahoma"/>
              </a:rPr>
              <a:t>to higher-level features in deeper</a:t>
            </a:r>
            <a:r>
              <a:rPr lang="en-US" sz="1200">
                <a:latin typeface="Tahoma"/>
                <a:ea typeface="Tahoma"/>
                <a:cs typeface="Tahoma"/>
                <a:sym typeface="Tahoma"/>
              </a:rPr>
              <a:t> layers.</a:t>
            </a:r>
            <a:endParaRPr sz="1200">
              <a:latin typeface="Tahoma"/>
              <a:ea typeface="Tahoma"/>
              <a:cs typeface="Tahoma"/>
              <a:sym typeface="Tahoma"/>
            </a:endParaRPr>
          </a:p>
          <a:p>
            <a:pPr indent="0" lvl="0" marL="240029" rtl="0" algn="l">
              <a:lnSpc>
                <a:spcPct val="100000"/>
              </a:lnSpc>
              <a:spcBef>
                <a:spcPts val="24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https://www.aisafetybook.com/textbook/deep-learning</a:t>
            </a:r>
            <a:endParaRPr sz="600">
              <a:solidFill>
                <a:srgbClr val="668E22"/>
              </a:solidFill>
              <a:latin typeface="Cambria"/>
              <a:ea typeface="Cambria"/>
              <a:cs typeface="Cambria"/>
              <a:sym typeface="Cambria"/>
            </a:endParaRPr>
          </a:p>
        </p:txBody>
      </p:sp>
      <p:sp>
        <p:nvSpPr>
          <p:cNvPr id="513" name="Google Shape;513;p53"/>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54"/>
          <p:cNvSpPr txBox="1"/>
          <p:nvPr>
            <p:ph type="title"/>
          </p:nvPr>
        </p:nvSpPr>
        <p:spPr>
          <a:xfrm>
            <a:off x="68986" y="236849"/>
            <a:ext cx="5439410" cy="288290"/>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a:t>Table of Contents</a:t>
            </a:r>
            <a:endParaRPr/>
          </a:p>
        </p:txBody>
      </p:sp>
      <p:sp>
        <p:nvSpPr>
          <p:cNvPr id="519" name="Google Shape;519;p54"/>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520" name="Google Shape;520;p54"/>
          <p:cNvSpPr txBox="1"/>
          <p:nvPr>
            <p:ph idx="1" type="body"/>
          </p:nvPr>
        </p:nvSpPr>
        <p:spPr>
          <a:xfrm>
            <a:off x="347294" y="599488"/>
            <a:ext cx="2422525" cy="2207260"/>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u="sng">
                <a:solidFill>
                  <a:srgbClr val="668E22"/>
                </a:solidFill>
                <a:hlinkClick action="ppaction://hlinksldjump" r:id="rId3">
                  <a:extLst>
                    <a:ext uri="{A12FA001-AC4F-418D-AE19-62706E023703}">
                      <ahyp:hlinkClr val="tx"/>
                    </a:ext>
                  </a:extLst>
                </a:hlinkClick>
              </a:rPr>
              <a:t>AI Taxonomy</a:t>
            </a:r>
            <a:endParaRPr/>
          </a:p>
          <a:p>
            <a:pPr indent="0" lvl="0" marL="12700" marR="1365885" rtl="0" algn="l">
              <a:lnSpc>
                <a:spcPct val="163800"/>
              </a:lnSpc>
              <a:spcBef>
                <a:spcPts val="0"/>
              </a:spcBef>
              <a:spcAft>
                <a:spcPts val="0"/>
              </a:spcAft>
              <a:buNone/>
            </a:pPr>
            <a:r>
              <a:rPr lang="en-US" u="sng">
                <a:solidFill>
                  <a:srgbClr val="668E22"/>
                </a:solidFill>
                <a:hlinkClick action="ppaction://hlinksldjump" r:id="rId4">
                  <a:extLst>
                    <a:ext uri="{A12FA001-AC4F-418D-AE19-62706E023703}">
                      <ahyp:hlinkClr val="tx"/>
                    </a:ext>
                  </a:extLst>
                </a:hlinkClick>
              </a:rPr>
              <a:t>Computer Vision</a:t>
            </a:r>
            <a:r>
              <a:rPr lang="en-US">
                <a:solidFill>
                  <a:srgbClr val="668E22"/>
                </a:solidFill>
              </a:rPr>
              <a:t> </a:t>
            </a:r>
            <a:r>
              <a:rPr lang="en-US" u="sng">
                <a:solidFill>
                  <a:srgbClr val="668E22"/>
                </a:solidFill>
                <a:hlinkClick action="ppaction://hlinksldjump" r:id="rId5">
                  <a:extLst>
                    <a:ext uri="{A12FA001-AC4F-418D-AE19-62706E023703}">
                      <ahyp:hlinkClr val="tx"/>
                    </a:ext>
                  </a:extLst>
                </a:hlinkClick>
              </a:rPr>
              <a:t>Deep Learning</a:t>
            </a:r>
            <a:endParaRPr/>
          </a:p>
          <a:p>
            <a:pPr indent="-223519" lvl="0" marL="235584" marR="5080" rtl="0" algn="l">
              <a:lnSpc>
                <a:spcPct val="100000"/>
              </a:lnSpc>
              <a:spcBef>
                <a:spcPts val="915"/>
              </a:spcBef>
              <a:spcAft>
                <a:spcPts val="0"/>
              </a:spcAft>
              <a:buNone/>
            </a:pPr>
            <a:r>
              <a:rPr lang="en-US" u="sng">
                <a:solidFill>
                  <a:srgbClr val="668E22"/>
                </a:solidFill>
                <a:hlinkClick action="ppaction://hlinksldjump" r:id="rId6">
                  <a:extLst>
                    <a:ext uri="{A12FA001-AC4F-418D-AE19-62706E023703}">
                      <ahyp:hlinkClr val="tx"/>
                    </a:ext>
                  </a:extLst>
                </a:hlinkClick>
              </a:rPr>
              <a:t>Deep Learning. Model Building Blocks</a:t>
            </a:r>
            <a:r>
              <a:rPr lang="en-US">
                <a:solidFill>
                  <a:srgbClr val="668E22"/>
                </a:solidFill>
              </a:rPr>
              <a:t> </a:t>
            </a:r>
            <a:r>
              <a:rPr lang="en-US" u="sng">
                <a:solidFill>
                  <a:srgbClr val="668E22"/>
                </a:solidFill>
                <a:hlinkClick action="ppaction://hlinksldjump" r:id="rId7">
                  <a:extLst>
                    <a:ext uri="{A12FA001-AC4F-418D-AE19-62706E023703}">
                      <ahyp:hlinkClr val="tx"/>
                    </a:ext>
                  </a:extLst>
                </a:hlinkClick>
              </a:rPr>
              <a:t>Image Data</a:t>
            </a:r>
            <a:endParaRPr/>
          </a:p>
          <a:p>
            <a:pPr indent="0" lvl="0" marL="235584" marR="616585" rtl="0" algn="l">
              <a:lnSpc>
                <a:spcPct val="100000"/>
              </a:lnSpc>
              <a:spcBef>
                <a:spcPts val="10"/>
              </a:spcBef>
              <a:spcAft>
                <a:spcPts val="0"/>
              </a:spcAft>
              <a:buNone/>
            </a:pPr>
            <a:r>
              <a:rPr lang="en-US" u="sng">
                <a:solidFill>
                  <a:srgbClr val="668E22"/>
                </a:solidFill>
                <a:hlinkClick action="ppaction://hlinksldjump" r:id="rId8">
                  <a:extLst>
                    <a:ext uri="{A12FA001-AC4F-418D-AE19-62706E023703}">
                      <ahyp:hlinkClr val="tx"/>
                    </a:ext>
                  </a:extLst>
                </a:hlinkClick>
              </a:rPr>
              <a:t>Artificial Neural Network</a:t>
            </a:r>
            <a:r>
              <a:rPr lang="en-US">
                <a:solidFill>
                  <a:srgbClr val="668E22"/>
                </a:solidFill>
              </a:rPr>
              <a:t> </a:t>
            </a:r>
            <a:r>
              <a:rPr lang="en-US" u="sng">
                <a:solidFill>
                  <a:srgbClr val="668E22"/>
                </a:solidFill>
                <a:hlinkClick action="ppaction://hlinksldjump" r:id="rId9">
                  <a:extLst>
                    <a:ext uri="{A12FA001-AC4F-418D-AE19-62706E023703}">
                      <ahyp:hlinkClr val="tx"/>
                    </a:ext>
                  </a:extLst>
                </a:hlinkClick>
              </a:rPr>
              <a:t>Key Activation Functions</a:t>
            </a:r>
            <a:r>
              <a:rPr lang="en-US">
                <a:solidFill>
                  <a:srgbClr val="668E22"/>
                </a:solidFill>
              </a:rPr>
              <a:t> </a:t>
            </a:r>
            <a:r>
              <a:rPr lang="en-US" u="sng">
                <a:solidFill>
                  <a:srgbClr val="668E22"/>
                </a:solidFill>
                <a:hlinkClick action="ppaction://hlinksldjump" r:id="rId10">
                  <a:extLst>
                    <a:ext uri="{A12FA001-AC4F-418D-AE19-62706E023703}">
                      <ahyp:hlinkClr val="tx"/>
                    </a:ext>
                  </a:extLst>
                </a:hlinkClick>
              </a:rPr>
              <a:t>Residual Connections</a:t>
            </a:r>
            <a:r>
              <a:rPr lang="en-US">
                <a:solidFill>
                  <a:srgbClr val="668E22"/>
                </a:solidFill>
              </a:rPr>
              <a:t> </a:t>
            </a:r>
            <a:r>
              <a:rPr b="1" lang="en-US" u="sng">
                <a:solidFill>
                  <a:srgbClr val="668E22"/>
                </a:solidFill>
                <a:hlinkClick action="ppaction://hlinksldjump" r:id="rId11">
                  <a:extLst>
                    <a:ext uri="{A12FA001-AC4F-418D-AE19-62706E023703}">
                      <ahyp:hlinkClr val="tx"/>
                    </a:ext>
                  </a:extLst>
                </a:hlinkClick>
              </a:rPr>
              <a:t>Convolution</a:t>
            </a:r>
            <a:endParaRPr/>
          </a:p>
          <a:p>
            <a:pPr indent="0" lvl="0" marL="235584" rtl="0" algn="l">
              <a:lnSpc>
                <a:spcPct val="100000"/>
              </a:lnSpc>
              <a:spcBef>
                <a:spcPts val="20"/>
              </a:spcBef>
              <a:spcAft>
                <a:spcPts val="0"/>
              </a:spcAft>
              <a:buNone/>
            </a:pPr>
            <a:r>
              <a:rPr lang="en-US" u="sng">
                <a:solidFill>
                  <a:srgbClr val="668E22"/>
                </a:solidFill>
                <a:hlinkClick action="ppaction://hlinksldjump" r:id="rId12">
                  <a:extLst>
                    <a:ext uri="{A12FA001-AC4F-418D-AE19-62706E023703}">
                      <ahyp:hlinkClr val="tx"/>
                    </a:ext>
                  </a:extLst>
                </a:hlinkClick>
              </a:rPr>
              <a:t>Many hidden layers</a:t>
            </a:r>
            <a:endParaRPr/>
          </a:p>
        </p:txBody>
      </p:sp>
    </p:spTree>
  </p:cSld>
  <p:clrMapOvr>
    <a:masterClrMapping/>
  </p:clrMapOvr>
  <p:transition>
    <p:cut/>
  </p:transition>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55"/>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Convolution</a:t>
            </a:r>
            <a:endParaRPr/>
          </a:p>
        </p:txBody>
      </p:sp>
      <p:sp>
        <p:nvSpPr>
          <p:cNvPr id="526" name="Google Shape;526;p55"/>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527" name="Google Shape;527;p55"/>
          <p:cNvSpPr txBox="1"/>
          <p:nvPr/>
        </p:nvSpPr>
        <p:spPr>
          <a:xfrm>
            <a:off x="439508" y="541690"/>
            <a:ext cx="4944110" cy="2453640"/>
          </a:xfrm>
          <a:prstGeom prst="rect">
            <a:avLst/>
          </a:prstGeom>
          <a:noFill/>
          <a:ln>
            <a:noFill/>
          </a:ln>
        </p:spPr>
        <p:txBody>
          <a:bodyPr anchorCtr="0" anchor="t" bIns="0" lIns="0" spcFirstLastPara="1" rIns="0" wrap="square" tIns="12050">
            <a:spAutoFit/>
          </a:bodyPr>
          <a:lstStyle/>
          <a:p>
            <a:pPr indent="-190500" lvl="0" marL="215265" marR="115570" rtl="0" algn="l">
              <a:lnSpc>
                <a:spcPct val="100000"/>
              </a:lnSpc>
              <a:spcBef>
                <a:spcPts val="0"/>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Convolution </a:t>
            </a:r>
            <a:r>
              <a:rPr lang="en-US" sz="1200">
                <a:latin typeface="Tahoma"/>
                <a:ea typeface="Tahoma"/>
                <a:cs typeface="Tahoma"/>
                <a:sym typeface="Tahoma"/>
              </a:rPr>
              <a:t>is a technique for identifying patterns or features within input 	data.</a:t>
            </a:r>
            <a:endParaRPr sz="1200">
              <a:latin typeface="Tahoma"/>
              <a:ea typeface="Tahoma"/>
              <a:cs typeface="Tahoma"/>
              <a:sym typeface="Tahoma"/>
            </a:endParaRPr>
          </a:p>
          <a:p>
            <a:pPr indent="-190500" lvl="0" marL="215900" rtl="0" algn="l">
              <a:lnSpc>
                <a:spcPct val="100000"/>
              </a:lnSpc>
              <a:spcBef>
                <a:spcPts val="305"/>
              </a:spcBef>
              <a:spcAft>
                <a:spcPts val="0"/>
              </a:spcAft>
              <a:buClr>
                <a:srgbClr val="668E22"/>
              </a:buClr>
              <a:buSzPts val="1200"/>
              <a:buFont typeface="Lucida Sans"/>
              <a:buChar char="►"/>
            </a:pPr>
            <a:r>
              <a:rPr lang="en-US" sz="1200">
                <a:latin typeface="Tahoma"/>
                <a:ea typeface="Tahoma"/>
                <a:cs typeface="Tahoma"/>
                <a:sym typeface="Tahoma"/>
              </a:rPr>
              <a:t>It applies a set of learnable </a:t>
            </a:r>
            <a:r>
              <a:rPr lang="en-US" sz="1200">
                <a:solidFill>
                  <a:srgbClr val="FF6600"/>
                </a:solidFill>
                <a:latin typeface="Tahoma"/>
                <a:ea typeface="Tahoma"/>
                <a:cs typeface="Tahoma"/>
                <a:sym typeface="Tahoma"/>
              </a:rPr>
              <a:t>filters </a:t>
            </a:r>
            <a:r>
              <a:rPr lang="en-US" sz="1200">
                <a:latin typeface="Tahoma"/>
                <a:ea typeface="Tahoma"/>
                <a:cs typeface="Tahoma"/>
                <a:sym typeface="Tahoma"/>
              </a:rPr>
              <a:t>known as the </a:t>
            </a:r>
            <a:r>
              <a:rPr lang="en-US" sz="1200">
                <a:solidFill>
                  <a:srgbClr val="FF6600"/>
                </a:solidFill>
                <a:latin typeface="Tahoma"/>
                <a:ea typeface="Tahoma"/>
                <a:cs typeface="Tahoma"/>
                <a:sym typeface="Tahoma"/>
              </a:rPr>
              <a:t>kernels </a:t>
            </a:r>
            <a:r>
              <a:rPr lang="en-US" sz="1200">
                <a:latin typeface="Tahoma"/>
                <a:ea typeface="Tahoma"/>
                <a:cs typeface="Tahoma"/>
                <a:sym typeface="Tahoma"/>
              </a:rPr>
              <a:t>to the input images.</a:t>
            </a:r>
            <a:endParaRPr sz="1200">
              <a:latin typeface="Tahoma"/>
              <a:ea typeface="Tahoma"/>
              <a:cs typeface="Tahoma"/>
              <a:sym typeface="Tahoma"/>
            </a:endParaRPr>
          </a:p>
          <a:p>
            <a:pPr indent="-190500" lvl="0" marL="215900" rtl="0" algn="l">
              <a:lnSpc>
                <a:spcPct val="100000"/>
              </a:lnSpc>
              <a:spcBef>
                <a:spcPts val="305"/>
              </a:spcBef>
              <a:spcAft>
                <a:spcPts val="0"/>
              </a:spcAft>
              <a:buClr>
                <a:srgbClr val="668E22"/>
              </a:buClr>
              <a:buSzPts val="1200"/>
              <a:buFont typeface="Lucida Sans"/>
              <a:buChar char="►"/>
            </a:pPr>
            <a:r>
              <a:rPr lang="en-US" sz="1200">
                <a:latin typeface="Tahoma"/>
                <a:ea typeface="Tahoma"/>
                <a:cs typeface="Tahoma"/>
                <a:sym typeface="Tahoma"/>
              </a:rPr>
              <a:t>The filters/kernels are smaller matrices usually 2</a:t>
            </a:r>
            <a:r>
              <a:rPr b="1" lang="en-US" sz="1200">
                <a:latin typeface="Balthazar"/>
                <a:ea typeface="Balthazar"/>
                <a:cs typeface="Balthazar"/>
                <a:sym typeface="Balthazar"/>
              </a:rPr>
              <a:t>×</a:t>
            </a:r>
            <a:r>
              <a:rPr lang="en-US" sz="1200">
                <a:latin typeface="Tahoma"/>
                <a:ea typeface="Tahoma"/>
                <a:cs typeface="Tahoma"/>
                <a:sym typeface="Tahoma"/>
              </a:rPr>
              <a:t>2, 3</a:t>
            </a:r>
            <a:r>
              <a:rPr b="1" lang="en-US" sz="1200">
                <a:latin typeface="Balthazar"/>
                <a:ea typeface="Balthazar"/>
                <a:cs typeface="Balthazar"/>
                <a:sym typeface="Balthazar"/>
              </a:rPr>
              <a:t>×</a:t>
            </a:r>
            <a:r>
              <a:rPr lang="en-US" sz="1200">
                <a:latin typeface="Tahoma"/>
                <a:ea typeface="Tahoma"/>
                <a:cs typeface="Tahoma"/>
                <a:sym typeface="Tahoma"/>
              </a:rPr>
              <a:t>3, or 5</a:t>
            </a:r>
            <a:r>
              <a:rPr b="1" lang="en-US" sz="1200">
                <a:latin typeface="Balthazar"/>
                <a:ea typeface="Balthazar"/>
                <a:cs typeface="Balthazar"/>
                <a:sym typeface="Balthazar"/>
              </a:rPr>
              <a:t>×</a:t>
            </a:r>
            <a:r>
              <a:rPr lang="en-US" sz="1200">
                <a:latin typeface="Tahoma"/>
                <a:ea typeface="Tahoma"/>
                <a:cs typeface="Tahoma"/>
                <a:sym typeface="Tahoma"/>
              </a:rPr>
              <a:t>5 shape.</a:t>
            </a:r>
            <a:endParaRPr sz="1200">
              <a:latin typeface="Tahoma"/>
              <a:ea typeface="Tahoma"/>
              <a:cs typeface="Tahoma"/>
              <a:sym typeface="Tahoma"/>
            </a:endParaRPr>
          </a:p>
          <a:p>
            <a:pPr indent="-190500" lvl="0" marL="215265" marR="174625" rtl="0" algn="l">
              <a:lnSpc>
                <a:spcPct val="100000"/>
              </a:lnSpc>
              <a:spcBef>
                <a:spcPts val="305"/>
              </a:spcBef>
              <a:spcAft>
                <a:spcPts val="0"/>
              </a:spcAft>
              <a:buClr>
                <a:srgbClr val="668E22"/>
              </a:buClr>
              <a:buSzPts val="1200"/>
              <a:buFont typeface="Lucida Sans"/>
              <a:buChar char="►"/>
            </a:pPr>
            <a:r>
              <a:rPr lang="en-US" sz="1200">
                <a:latin typeface="Tahoma"/>
                <a:ea typeface="Tahoma"/>
                <a:cs typeface="Tahoma"/>
                <a:sym typeface="Tahoma"/>
              </a:rPr>
              <a:t>Each filter is being slid across the whole input volume step by step where 	each step is called </a:t>
            </a:r>
            <a:r>
              <a:rPr lang="en-US" sz="1200">
                <a:solidFill>
                  <a:srgbClr val="FF6600"/>
                </a:solidFill>
                <a:latin typeface="Tahoma"/>
                <a:ea typeface="Tahoma"/>
                <a:cs typeface="Tahoma"/>
                <a:sym typeface="Tahoma"/>
              </a:rPr>
              <a:t>stride </a:t>
            </a:r>
            <a:r>
              <a:rPr lang="en-US" sz="1200">
                <a:latin typeface="Tahoma"/>
                <a:ea typeface="Tahoma"/>
                <a:cs typeface="Tahoma"/>
                <a:sym typeface="Tahoma"/>
              </a:rPr>
              <a:t>(it can a value of 1, 2, 3, or even 4 for</a:t>
            </a:r>
            <a:endParaRPr sz="1200">
              <a:latin typeface="Tahoma"/>
              <a:ea typeface="Tahoma"/>
              <a:cs typeface="Tahoma"/>
              <a:sym typeface="Tahoma"/>
            </a:endParaRPr>
          </a:p>
          <a:p>
            <a:pPr indent="0" lvl="0" marL="217804" rtl="0" algn="l">
              <a:lnSpc>
                <a:spcPct val="100000"/>
              </a:lnSpc>
              <a:spcBef>
                <a:spcPts val="10"/>
              </a:spcBef>
              <a:spcAft>
                <a:spcPts val="0"/>
              </a:spcAft>
              <a:buNone/>
            </a:pPr>
            <a:r>
              <a:rPr lang="en-US" sz="1200">
                <a:latin typeface="Tahoma"/>
                <a:ea typeface="Tahoma"/>
                <a:cs typeface="Tahoma"/>
                <a:sym typeface="Tahoma"/>
              </a:rPr>
              <a:t>high-dimensional images).</a:t>
            </a:r>
            <a:endParaRPr sz="1200">
              <a:latin typeface="Tahoma"/>
              <a:ea typeface="Tahoma"/>
              <a:cs typeface="Tahoma"/>
              <a:sym typeface="Tahoma"/>
            </a:endParaRPr>
          </a:p>
          <a:p>
            <a:pPr indent="-190500" lvl="0" marL="215900" rtl="0" algn="l">
              <a:lnSpc>
                <a:spcPct val="100000"/>
              </a:lnSpc>
              <a:spcBef>
                <a:spcPts val="300"/>
              </a:spcBef>
              <a:spcAft>
                <a:spcPts val="0"/>
              </a:spcAft>
              <a:buClr>
                <a:srgbClr val="668E22"/>
              </a:buClr>
              <a:buSzPts val="1200"/>
              <a:buFont typeface="Lucida Sans"/>
              <a:buChar char="►"/>
            </a:pPr>
            <a:r>
              <a:rPr lang="en-US" sz="1200">
                <a:latin typeface="Tahoma"/>
                <a:ea typeface="Tahoma"/>
                <a:cs typeface="Tahoma"/>
                <a:sym typeface="Tahoma"/>
              </a:rPr>
              <a:t>The </a:t>
            </a:r>
            <a:r>
              <a:rPr lang="en-US" sz="1200">
                <a:solidFill>
                  <a:srgbClr val="FF6600"/>
                </a:solidFill>
                <a:latin typeface="Tahoma"/>
                <a:ea typeface="Tahoma"/>
                <a:cs typeface="Tahoma"/>
                <a:sym typeface="Tahoma"/>
              </a:rPr>
              <a:t>dot product between the kernel weights and patch </a:t>
            </a:r>
            <a:r>
              <a:rPr lang="en-US" sz="1200">
                <a:latin typeface="Tahoma"/>
                <a:ea typeface="Tahoma"/>
                <a:cs typeface="Tahoma"/>
                <a:sym typeface="Tahoma"/>
              </a:rPr>
              <a:t>is computed.</a:t>
            </a:r>
            <a:endParaRPr sz="1200">
              <a:latin typeface="Tahoma"/>
              <a:ea typeface="Tahoma"/>
              <a:cs typeface="Tahoma"/>
              <a:sym typeface="Tahoma"/>
            </a:endParaRPr>
          </a:p>
          <a:p>
            <a:pPr indent="-190500" lvl="0" marL="215265" marR="67945" rtl="0" algn="l">
              <a:lnSpc>
                <a:spcPct val="100000"/>
              </a:lnSpc>
              <a:spcBef>
                <a:spcPts val="305"/>
              </a:spcBef>
              <a:spcAft>
                <a:spcPts val="0"/>
              </a:spcAft>
              <a:buClr>
                <a:srgbClr val="668E22"/>
              </a:buClr>
              <a:buSzPts val="1200"/>
              <a:buFont typeface="Lucida Sans"/>
              <a:buChar char="►"/>
            </a:pPr>
            <a:r>
              <a:rPr lang="en-US" sz="1200">
                <a:solidFill>
                  <a:srgbClr val="FF6600"/>
                </a:solidFill>
                <a:latin typeface="Tahoma"/>
                <a:ea typeface="Tahoma"/>
                <a:cs typeface="Tahoma"/>
                <a:sym typeface="Tahoma"/>
              </a:rPr>
              <a:t>Padding </a:t>
            </a:r>
            <a:r>
              <a:rPr lang="en-US" sz="1200">
                <a:latin typeface="Tahoma"/>
                <a:ea typeface="Tahoma"/>
                <a:cs typeface="Tahoma"/>
                <a:sym typeface="Tahoma"/>
              </a:rPr>
              <a:t>refers to the process of adding extra pixels around the edges of an 	input image.</a:t>
            </a:r>
            <a:endParaRPr sz="1200">
              <a:latin typeface="Tahoma"/>
              <a:ea typeface="Tahoma"/>
              <a:cs typeface="Tahoma"/>
              <a:sym typeface="Tahoma"/>
            </a:endParaRPr>
          </a:p>
          <a:p>
            <a:pPr indent="-190500" lvl="0" marL="215265" marR="25400" rtl="0" algn="l">
              <a:lnSpc>
                <a:spcPct val="100000"/>
              </a:lnSpc>
              <a:spcBef>
                <a:spcPts val="309"/>
              </a:spcBef>
              <a:spcAft>
                <a:spcPts val="0"/>
              </a:spcAft>
              <a:buClr>
                <a:srgbClr val="668E22"/>
              </a:buClr>
              <a:buSzPts val="1200"/>
              <a:buFont typeface="Lucida Sans"/>
              <a:buChar char="►"/>
            </a:pPr>
            <a:r>
              <a:rPr lang="en-US" sz="1200">
                <a:latin typeface="Tahoma"/>
                <a:ea typeface="Tahoma"/>
                <a:cs typeface="Tahoma"/>
                <a:sym typeface="Tahoma"/>
              </a:rPr>
              <a:t>The output of this layer is referred as </a:t>
            </a:r>
            <a:r>
              <a:rPr lang="en-US" sz="1200">
                <a:solidFill>
                  <a:srgbClr val="FF6600"/>
                </a:solidFill>
                <a:latin typeface="Tahoma"/>
                <a:ea typeface="Tahoma"/>
                <a:cs typeface="Tahoma"/>
                <a:sym typeface="Tahoma"/>
              </a:rPr>
              <a:t>feature maps</a:t>
            </a:r>
            <a:r>
              <a:rPr lang="en-US" sz="1200">
                <a:latin typeface="Tahoma"/>
                <a:ea typeface="Tahoma"/>
                <a:cs typeface="Tahoma"/>
                <a:sym typeface="Tahoma"/>
              </a:rPr>
              <a:t>. It has a depth equal to 	the number of filters is obtained.</a:t>
            </a:r>
            <a:endParaRPr sz="1200">
              <a:latin typeface="Tahoma"/>
              <a:ea typeface="Tahoma"/>
              <a:cs typeface="Tahoma"/>
              <a:sym typeface="Tahoma"/>
            </a:endParaRPr>
          </a:p>
        </p:txBody>
      </p:sp>
    </p:spTree>
  </p:cSld>
  <p:clrMapOvr>
    <a:masterClrMapping/>
  </p:clrMapOvr>
  <p:transition>
    <p:cut/>
  </p:transition>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56"/>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Convolution</a:t>
            </a:r>
            <a:endParaRPr/>
          </a:p>
        </p:txBody>
      </p:sp>
      <p:pic>
        <p:nvPicPr>
          <p:cNvPr id="533" name="Google Shape;533;p56"/>
          <p:cNvPicPr preferRelativeResize="0"/>
          <p:nvPr/>
        </p:nvPicPr>
        <p:blipFill rotWithShape="1">
          <a:blip r:embed="rId4">
            <a:alphaModFix/>
          </a:blip>
          <a:srcRect b="0" l="0" r="0" t="0"/>
          <a:stretch/>
        </p:blipFill>
        <p:spPr>
          <a:xfrm>
            <a:off x="359994" y="697815"/>
            <a:ext cx="1814436" cy="1312442"/>
          </a:xfrm>
          <a:prstGeom prst="rect">
            <a:avLst/>
          </a:prstGeom>
          <a:noFill/>
          <a:ln>
            <a:noFill/>
          </a:ln>
        </p:spPr>
      </p:pic>
      <p:pic>
        <p:nvPicPr>
          <p:cNvPr id="534" name="Google Shape;534;p56"/>
          <p:cNvPicPr preferRelativeResize="0"/>
          <p:nvPr/>
        </p:nvPicPr>
        <p:blipFill rotWithShape="1">
          <a:blip r:embed="rId5">
            <a:alphaModFix/>
          </a:blip>
          <a:srcRect b="0" l="0" r="0" t="0"/>
          <a:stretch/>
        </p:blipFill>
        <p:spPr>
          <a:xfrm>
            <a:off x="2974936" y="675395"/>
            <a:ext cx="1814409" cy="1357290"/>
          </a:xfrm>
          <a:prstGeom prst="rect">
            <a:avLst/>
          </a:prstGeom>
          <a:noFill/>
          <a:ln>
            <a:noFill/>
          </a:ln>
        </p:spPr>
      </p:pic>
      <p:sp>
        <p:nvSpPr>
          <p:cNvPr id="535" name="Google Shape;535;p56"/>
          <p:cNvSpPr txBox="1"/>
          <p:nvPr/>
        </p:nvSpPr>
        <p:spPr>
          <a:xfrm>
            <a:off x="347294" y="2112769"/>
            <a:ext cx="4756785" cy="574675"/>
          </a:xfrm>
          <a:prstGeom prst="rect">
            <a:avLst/>
          </a:prstGeom>
          <a:noFill/>
          <a:ln>
            <a:noFill/>
          </a:ln>
        </p:spPr>
        <p:txBody>
          <a:bodyPr anchorCtr="0" anchor="t" bIns="0" lIns="0" spcFirstLastPara="1" rIns="0" wrap="square" tIns="12050">
            <a:spAutoFit/>
          </a:bodyPr>
          <a:lstStyle/>
          <a:p>
            <a:pPr indent="0" lvl="0" marL="12700" marR="5080" rtl="0" algn="just">
              <a:lnSpc>
                <a:spcPct val="100000"/>
              </a:lnSpc>
              <a:spcBef>
                <a:spcPts val="0"/>
              </a:spcBef>
              <a:spcAft>
                <a:spcPts val="0"/>
              </a:spcAft>
              <a:buNone/>
            </a:pPr>
            <a:r>
              <a:rPr lang="en-US" sz="1200">
                <a:latin typeface="Tahoma"/>
                <a:ea typeface="Tahoma"/>
                <a:cs typeface="Tahoma"/>
                <a:sym typeface="Tahoma"/>
              </a:rPr>
              <a:t>This process slides the filter across the input data, systematically evaluating segments by performing matrix multiplication with the filter, and storing the resulting values in a new matrix called the feature map.</a:t>
            </a:r>
            <a:endParaRPr sz="1200">
              <a:latin typeface="Tahoma"/>
              <a:ea typeface="Tahoma"/>
              <a:cs typeface="Tahoma"/>
              <a:sym typeface="Tahoma"/>
            </a:endParaRPr>
          </a:p>
        </p:txBody>
      </p:sp>
      <p:sp>
        <p:nvSpPr>
          <p:cNvPr id="536" name="Google Shape;536;p56"/>
          <p:cNvSpPr/>
          <p:nvPr/>
        </p:nvSpPr>
        <p:spPr>
          <a:xfrm>
            <a:off x="359994" y="2808541"/>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537" name="Google Shape;537;p56"/>
          <p:cNvSpPr txBox="1"/>
          <p:nvPr/>
        </p:nvSpPr>
        <p:spPr>
          <a:xfrm>
            <a:off x="575043" y="2819901"/>
            <a:ext cx="3398520" cy="264624"/>
          </a:xfrm>
          <a:prstGeom prst="rect">
            <a:avLst/>
          </a:prstGeom>
          <a:noFill/>
          <a:ln>
            <a:noFill/>
          </a:ln>
        </p:spPr>
        <p:txBody>
          <a:bodyPr anchorCtr="0" anchor="t" bIns="0" lIns="0" spcFirstLastPara="1" rIns="0" wrap="square" tIns="12700">
            <a:spAutoFit/>
          </a:bodyPr>
          <a:lstStyle/>
          <a:p>
            <a:pPr indent="0" lvl="0" marL="12700" marR="5080" rtl="0" algn="l">
              <a:lnSpc>
                <a:spcPct val="145300"/>
              </a:lnSpc>
              <a:spcBef>
                <a:spcPts val="0"/>
              </a:spcBef>
              <a:spcAft>
                <a:spcPts val="0"/>
              </a:spcAft>
              <a:buNone/>
            </a:pPr>
            <a:r>
              <a:rPr lang="en-US" sz="600" u="sng">
                <a:solidFill>
                  <a:srgbClr val="668E22"/>
                </a:solidFill>
                <a:latin typeface="Cambria"/>
                <a:ea typeface="Cambria"/>
                <a:cs typeface="Cambria"/>
                <a:sym typeface="Cambria"/>
                <a:hlinkClick r:id="rId6">
                  <a:extLst>
                    <a:ext uri="{A12FA001-AC4F-418D-AE19-62706E023703}">
                      <ahyp:hlinkClr val="tx"/>
                    </a:ext>
                  </a:extLst>
                </a:hlinkClick>
              </a:rPr>
              <a:t>https://www.geeksforgeeks.org/introduction-convolution-neural-network/</a:t>
            </a:r>
            <a:r>
              <a:rPr lang="en-US" sz="600">
                <a:solidFill>
                  <a:srgbClr val="668E22"/>
                </a:solidFill>
                <a:latin typeface="Cambria"/>
                <a:ea typeface="Cambria"/>
                <a:cs typeface="Cambria"/>
                <a:sym typeface="Cambria"/>
              </a:rPr>
              <a:t> </a:t>
            </a:r>
            <a:r>
              <a:rPr lang="en-US" sz="600" u="sng">
                <a:solidFill>
                  <a:srgbClr val="668E22"/>
                </a:solidFill>
                <a:latin typeface="Cambria"/>
                <a:ea typeface="Cambria"/>
                <a:cs typeface="Cambria"/>
                <a:sym typeface="Cambria"/>
                <a:hlinkClick r:id="rId7">
                  <a:extLst>
                    <a:ext uri="{A12FA001-AC4F-418D-AE19-62706E023703}">
                      <ahyp:hlinkClr val="tx"/>
                    </a:ext>
                  </a:extLst>
                </a:hlinkClick>
              </a:rPr>
              <a:t>https://towardsdatascience.com/convolutional-neural-networks-explained-9cc5188c4939</a:t>
            </a:r>
            <a:endParaRPr sz="600">
              <a:solidFill>
                <a:srgbClr val="668E22"/>
              </a:solidFill>
              <a:latin typeface="Cambria"/>
              <a:ea typeface="Cambria"/>
              <a:cs typeface="Cambria"/>
              <a:sym typeface="Cambria"/>
            </a:endParaRPr>
          </a:p>
        </p:txBody>
      </p:sp>
      <p:sp>
        <p:nvSpPr>
          <p:cNvPr id="538" name="Google Shape;538;p56"/>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57"/>
          <p:cNvSpPr txBox="1"/>
          <p:nvPr/>
        </p:nvSpPr>
        <p:spPr>
          <a:xfrm>
            <a:off x="68986" y="236849"/>
            <a:ext cx="2005330" cy="848994"/>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sz="1700" u="sng">
                <a:solidFill>
                  <a:srgbClr val="668E22"/>
                </a:solidFill>
                <a:latin typeface="Arial Narrow"/>
                <a:ea typeface="Arial Narrow"/>
                <a:cs typeface="Arial Narrow"/>
                <a:sym typeface="Arial Narrow"/>
                <a:hlinkClick action="ppaction://hlinksldjump" r:id="rId3">
                  <a:extLst>
                    <a:ext uri="{A12FA001-AC4F-418D-AE19-62706E023703}">
                      <ahyp:hlinkClr val="tx"/>
                    </a:ext>
                  </a:extLst>
                </a:hlinkClick>
              </a:rPr>
              <a:t>Convolution</a:t>
            </a:r>
            <a:endParaRPr sz="1700">
              <a:solidFill>
                <a:srgbClr val="668E22"/>
              </a:solidFill>
              <a:latin typeface="Arial Narrow"/>
              <a:ea typeface="Arial Narrow"/>
              <a:cs typeface="Arial Narrow"/>
              <a:sym typeface="Arial Narrow"/>
            </a:endParaRPr>
          </a:p>
          <a:p>
            <a:pPr indent="0" lvl="0" marL="0" rtl="0" algn="l">
              <a:lnSpc>
                <a:spcPct val="100000"/>
              </a:lnSpc>
              <a:spcBef>
                <a:spcPts val="1030"/>
              </a:spcBef>
              <a:spcAft>
                <a:spcPts val="0"/>
              </a:spcAft>
              <a:buNone/>
            </a:pPr>
            <a:r>
              <a:t/>
            </a:r>
            <a:endParaRPr sz="1700">
              <a:latin typeface="Arial Narrow"/>
              <a:ea typeface="Arial Narrow"/>
              <a:cs typeface="Arial Narrow"/>
              <a:sym typeface="Arial Narrow"/>
            </a:endParaRPr>
          </a:p>
          <a:p>
            <a:pPr indent="0" lvl="0" marL="290830" rtl="0" algn="l">
              <a:lnSpc>
                <a:spcPct val="100000"/>
              </a:lnSpc>
              <a:spcBef>
                <a:spcPts val="0"/>
              </a:spcBef>
              <a:spcAft>
                <a:spcPts val="0"/>
              </a:spcAft>
              <a:buNone/>
            </a:pPr>
            <a:r>
              <a:rPr lang="en-US" sz="1200">
                <a:latin typeface="Tahoma"/>
                <a:ea typeface="Tahoma"/>
                <a:cs typeface="Tahoma"/>
                <a:sym typeface="Tahoma"/>
              </a:rPr>
              <a:t>Element wise multiplication</a:t>
            </a:r>
            <a:endParaRPr sz="1200">
              <a:latin typeface="Tahoma"/>
              <a:ea typeface="Tahoma"/>
              <a:cs typeface="Tahoma"/>
              <a:sym typeface="Tahoma"/>
            </a:endParaRPr>
          </a:p>
        </p:txBody>
      </p:sp>
      <p:pic>
        <p:nvPicPr>
          <p:cNvPr id="544" name="Google Shape;544;p57"/>
          <p:cNvPicPr preferRelativeResize="0"/>
          <p:nvPr/>
        </p:nvPicPr>
        <p:blipFill rotWithShape="1">
          <a:blip r:embed="rId4">
            <a:alphaModFix/>
          </a:blip>
          <a:srcRect b="0" l="0" r="0" t="0"/>
          <a:stretch/>
        </p:blipFill>
        <p:spPr>
          <a:xfrm>
            <a:off x="612012" y="1211229"/>
            <a:ext cx="4536009" cy="1090860"/>
          </a:xfrm>
          <a:prstGeom prst="rect">
            <a:avLst/>
          </a:prstGeom>
          <a:noFill/>
          <a:ln>
            <a:noFill/>
          </a:ln>
        </p:spPr>
      </p:pic>
      <p:sp>
        <p:nvSpPr>
          <p:cNvPr id="545" name="Google Shape;545;p57"/>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58"/>
          <p:cNvSpPr txBox="1"/>
          <p:nvPr>
            <p:ph type="title"/>
          </p:nvPr>
        </p:nvSpPr>
        <p:spPr>
          <a:xfrm>
            <a:off x="68986" y="236849"/>
            <a:ext cx="5439410" cy="288290"/>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a:t>Table of Contents</a:t>
            </a:r>
            <a:endParaRPr/>
          </a:p>
        </p:txBody>
      </p:sp>
      <p:sp>
        <p:nvSpPr>
          <p:cNvPr id="551" name="Google Shape;551;p58"/>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552" name="Google Shape;552;p58"/>
          <p:cNvSpPr txBox="1"/>
          <p:nvPr>
            <p:ph idx="1" type="body"/>
          </p:nvPr>
        </p:nvSpPr>
        <p:spPr>
          <a:xfrm>
            <a:off x="347294" y="599488"/>
            <a:ext cx="2422525" cy="2207260"/>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u="sng">
                <a:solidFill>
                  <a:srgbClr val="668E22"/>
                </a:solidFill>
                <a:hlinkClick action="ppaction://hlinksldjump" r:id="rId3">
                  <a:extLst>
                    <a:ext uri="{A12FA001-AC4F-418D-AE19-62706E023703}">
                      <ahyp:hlinkClr val="tx"/>
                    </a:ext>
                  </a:extLst>
                </a:hlinkClick>
              </a:rPr>
              <a:t>AI Taxonomy</a:t>
            </a:r>
            <a:endParaRPr/>
          </a:p>
          <a:p>
            <a:pPr indent="0" lvl="0" marL="12700" marR="1365885" rtl="0" algn="l">
              <a:lnSpc>
                <a:spcPct val="163800"/>
              </a:lnSpc>
              <a:spcBef>
                <a:spcPts val="0"/>
              </a:spcBef>
              <a:spcAft>
                <a:spcPts val="0"/>
              </a:spcAft>
              <a:buNone/>
            </a:pPr>
            <a:r>
              <a:rPr lang="en-US" u="sng">
                <a:solidFill>
                  <a:srgbClr val="668E22"/>
                </a:solidFill>
                <a:hlinkClick action="ppaction://hlinksldjump" r:id="rId4">
                  <a:extLst>
                    <a:ext uri="{A12FA001-AC4F-418D-AE19-62706E023703}">
                      <ahyp:hlinkClr val="tx"/>
                    </a:ext>
                  </a:extLst>
                </a:hlinkClick>
              </a:rPr>
              <a:t>Computer Vision</a:t>
            </a:r>
            <a:r>
              <a:rPr lang="en-US">
                <a:solidFill>
                  <a:srgbClr val="668E22"/>
                </a:solidFill>
              </a:rPr>
              <a:t> </a:t>
            </a:r>
            <a:r>
              <a:rPr lang="en-US" u="sng">
                <a:solidFill>
                  <a:srgbClr val="668E22"/>
                </a:solidFill>
                <a:hlinkClick action="ppaction://hlinksldjump" r:id="rId5">
                  <a:extLst>
                    <a:ext uri="{A12FA001-AC4F-418D-AE19-62706E023703}">
                      <ahyp:hlinkClr val="tx"/>
                    </a:ext>
                  </a:extLst>
                </a:hlinkClick>
              </a:rPr>
              <a:t>Deep Learning</a:t>
            </a:r>
            <a:endParaRPr/>
          </a:p>
          <a:p>
            <a:pPr indent="-223519" lvl="0" marL="235584" marR="5080" rtl="0" algn="l">
              <a:lnSpc>
                <a:spcPct val="100000"/>
              </a:lnSpc>
              <a:spcBef>
                <a:spcPts val="915"/>
              </a:spcBef>
              <a:spcAft>
                <a:spcPts val="0"/>
              </a:spcAft>
              <a:buNone/>
            </a:pPr>
            <a:r>
              <a:rPr lang="en-US" u="sng">
                <a:solidFill>
                  <a:srgbClr val="668E22"/>
                </a:solidFill>
                <a:hlinkClick action="ppaction://hlinksldjump" r:id="rId6">
                  <a:extLst>
                    <a:ext uri="{A12FA001-AC4F-418D-AE19-62706E023703}">
                      <ahyp:hlinkClr val="tx"/>
                    </a:ext>
                  </a:extLst>
                </a:hlinkClick>
              </a:rPr>
              <a:t>Deep Learning. Model Building Blocks</a:t>
            </a:r>
            <a:r>
              <a:rPr lang="en-US">
                <a:solidFill>
                  <a:srgbClr val="668E22"/>
                </a:solidFill>
              </a:rPr>
              <a:t> </a:t>
            </a:r>
            <a:r>
              <a:rPr lang="en-US" u="sng">
                <a:solidFill>
                  <a:srgbClr val="668E22"/>
                </a:solidFill>
                <a:hlinkClick action="ppaction://hlinksldjump" r:id="rId7">
                  <a:extLst>
                    <a:ext uri="{A12FA001-AC4F-418D-AE19-62706E023703}">
                      <ahyp:hlinkClr val="tx"/>
                    </a:ext>
                  </a:extLst>
                </a:hlinkClick>
              </a:rPr>
              <a:t>Image Data</a:t>
            </a:r>
            <a:endParaRPr/>
          </a:p>
          <a:p>
            <a:pPr indent="0" lvl="0" marL="235584" marR="616585" rtl="0" algn="l">
              <a:lnSpc>
                <a:spcPct val="100000"/>
              </a:lnSpc>
              <a:spcBef>
                <a:spcPts val="10"/>
              </a:spcBef>
              <a:spcAft>
                <a:spcPts val="0"/>
              </a:spcAft>
              <a:buNone/>
            </a:pPr>
            <a:r>
              <a:rPr lang="en-US" u="sng">
                <a:solidFill>
                  <a:srgbClr val="668E22"/>
                </a:solidFill>
                <a:hlinkClick action="ppaction://hlinksldjump" r:id="rId8">
                  <a:extLst>
                    <a:ext uri="{A12FA001-AC4F-418D-AE19-62706E023703}">
                      <ahyp:hlinkClr val="tx"/>
                    </a:ext>
                  </a:extLst>
                </a:hlinkClick>
              </a:rPr>
              <a:t>Artificial Neural Network</a:t>
            </a:r>
            <a:r>
              <a:rPr lang="en-US">
                <a:solidFill>
                  <a:srgbClr val="668E22"/>
                </a:solidFill>
              </a:rPr>
              <a:t> </a:t>
            </a:r>
            <a:r>
              <a:rPr lang="en-US" u="sng">
                <a:solidFill>
                  <a:srgbClr val="668E22"/>
                </a:solidFill>
                <a:hlinkClick action="ppaction://hlinksldjump" r:id="rId9">
                  <a:extLst>
                    <a:ext uri="{A12FA001-AC4F-418D-AE19-62706E023703}">
                      <ahyp:hlinkClr val="tx"/>
                    </a:ext>
                  </a:extLst>
                </a:hlinkClick>
              </a:rPr>
              <a:t>Key Activation Functions</a:t>
            </a:r>
            <a:r>
              <a:rPr lang="en-US">
                <a:solidFill>
                  <a:srgbClr val="668E22"/>
                </a:solidFill>
              </a:rPr>
              <a:t> </a:t>
            </a:r>
            <a:r>
              <a:rPr lang="en-US" u="sng">
                <a:solidFill>
                  <a:srgbClr val="668E22"/>
                </a:solidFill>
                <a:hlinkClick action="ppaction://hlinksldjump" r:id="rId10">
                  <a:extLst>
                    <a:ext uri="{A12FA001-AC4F-418D-AE19-62706E023703}">
                      <ahyp:hlinkClr val="tx"/>
                    </a:ext>
                  </a:extLst>
                </a:hlinkClick>
              </a:rPr>
              <a:t>Residual Connections</a:t>
            </a:r>
            <a:r>
              <a:rPr lang="en-US">
                <a:solidFill>
                  <a:srgbClr val="668E22"/>
                </a:solidFill>
              </a:rPr>
              <a:t> </a:t>
            </a:r>
            <a:r>
              <a:rPr lang="en-US" u="sng">
                <a:solidFill>
                  <a:srgbClr val="668E22"/>
                </a:solidFill>
                <a:hlinkClick action="ppaction://hlinksldjump" r:id="rId11">
                  <a:extLst>
                    <a:ext uri="{A12FA001-AC4F-418D-AE19-62706E023703}">
                      <ahyp:hlinkClr val="tx"/>
                    </a:ext>
                  </a:extLst>
                </a:hlinkClick>
              </a:rPr>
              <a:t>Convolution</a:t>
            </a:r>
            <a:endParaRPr/>
          </a:p>
          <a:p>
            <a:pPr indent="0" lvl="0" marL="235584" rtl="0" algn="l">
              <a:lnSpc>
                <a:spcPct val="100000"/>
              </a:lnSpc>
              <a:spcBef>
                <a:spcPts val="20"/>
              </a:spcBef>
              <a:spcAft>
                <a:spcPts val="0"/>
              </a:spcAft>
              <a:buNone/>
            </a:pPr>
            <a:r>
              <a:rPr b="1" lang="en-US" u="sng">
                <a:solidFill>
                  <a:srgbClr val="668E22"/>
                </a:solidFill>
                <a:hlinkClick action="ppaction://hlinksldjump" r:id="rId12">
                  <a:extLst>
                    <a:ext uri="{A12FA001-AC4F-418D-AE19-62706E023703}">
                      <ahyp:hlinkClr val="tx"/>
                    </a:ext>
                  </a:extLst>
                </a:hlinkClick>
              </a:rPr>
              <a:t>Many hidden layers</a:t>
            </a:r>
            <a:endParaRPr/>
          </a:p>
        </p:txBody>
      </p:sp>
    </p:spTree>
  </p:cSld>
  <p:clrMapOvr>
    <a:masterClrMapping/>
  </p:clrMapOvr>
  <p:transition>
    <p:cut/>
  </p:transition>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59"/>
          <p:cNvSpPr txBox="1"/>
          <p:nvPr>
            <p:ph type="ctrTitle"/>
          </p:nvPr>
        </p:nvSpPr>
        <p:spPr>
          <a:xfrm>
            <a:off x="68986" y="236849"/>
            <a:ext cx="1674495"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Many hidden layers</a:t>
            </a:r>
            <a:endParaRPr/>
          </a:p>
        </p:txBody>
      </p:sp>
      <p:sp>
        <p:nvSpPr>
          <p:cNvPr id="558" name="Google Shape;558;p59"/>
          <p:cNvSpPr txBox="1"/>
          <p:nvPr/>
        </p:nvSpPr>
        <p:spPr>
          <a:xfrm>
            <a:off x="347294" y="569630"/>
            <a:ext cx="4539615" cy="391160"/>
          </a:xfrm>
          <a:prstGeom prst="rect">
            <a:avLst/>
          </a:prstGeom>
          <a:noFill/>
          <a:ln>
            <a:noFill/>
          </a:ln>
        </p:spPr>
        <p:txBody>
          <a:bodyPr anchorCtr="0" anchor="t" bIns="0" lIns="0" spcFirstLastPara="1" rIns="0" wrap="square" tIns="12050">
            <a:spAutoFit/>
          </a:bodyPr>
          <a:lstStyle/>
          <a:p>
            <a:pPr indent="0" lvl="0" marL="12700" marR="5080" rtl="0" algn="l">
              <a:lnSpc>
                <a:spcPct val="100000"/>
              </a:lnSpc>
              <a:spcBef>
                <a:spcPts val="0"/>
              </a:spcBef>
              <a:spcAft>
                <a:spcPts val="0"/>
              </a:spcAft>
              <a:buNone/>
            </a:pPr>
            <a:r>
              <a:rPr lang="en-US" sz="1200">
                <a:latin typeface="Tahoma"/>
                <a:ea typeface="Tahoma"/>
                <a:cs typeface="Tahoma"/>
                <a:sym typeface="Tahoma"/>
              </a:rPr>
              <a:t>CNN typically includes: a convolutional layer, a pooling layer, and a fully connected layer</a:t>
            </a:r>
            <a:endParaRPr sz="1200">
              <a:latin typeface="Tahoma"/>
              <a:ea typeface="Tahoma"/>
              <a:cs typeface="Tahoma"/>
              <a:sym typeface="Tahoma"/>
            </a:endParaRPr>
          </a:p>
        </p:txBody>
      </p:sp>
      <p:pic>
        <p:nvPicPr>
          <p:cNvPr id="559" name="Google Shape;559;p59"/>
          <p:cNvPicPr preferRelativeResize="0"/>
          <p:nvPr/>
        </p:nvPicPr>
        <p:blipFill rotWithShape="1">
          <a:blip r:embed="rId4">
            <a:alphaModFix/>
          </a:blip>
          <a:srcRect b="0" l="0" r="0" t="0"/>
          <a:stretch/>
        </p:blipFill>
        <p:spPr>
          <a:xfrm>
            <a:off x="1013739" y="1086338"/>
            <a:ext cx="3527917" cy="1572025"/>
          </a:xfrm>
          <a:prstGeom prst="rect">
            <a:avLst/>
          </a:prstGeom>
          <a:noFill/>
          <a:ln>
            <a:noFill/>
          </a:ln>
        </p:spPr>
      </p:pic>
      <p:sp>
        <p:nvSpPr>
          <p:cNvPr id="560" name="Google Shape;560;p59"/>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561" name="Google Shape;561;p59"/>
          <p:cNvSpPr txBox="1"/>
          <p:nvPr/>
        </p:nvSpPr>
        <p:spPr>
          <a:xfrm>
            <a:off x="575043" y="2994487"/>
            <a:ext cx="3398520" cy="104516"/>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https://towardsdatascience.com/convolutional-neural-networks-explained-9cc5188c4939</a:t>
            </a:r>
            <a:endParaRPr sz="600">
              <a:solidFill>
                <a:srgbClr val="668E22"/>
              </a:solidFill>
              <a:latin typeface="Cambria"/>
              <a:ea typeface="Cambria"/>
              <a:cs typeface="Cambria"/>
              <a:sym typeface="Cambria"/>
            </a:endParaRPr>
          </a:p>
        </p:txBody>
      </p:sp>
      <p:sp>
        <p:nvSpPr>
          <p:cNvPr id="562" name="Google Shape;562;p59"/>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60"/>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Many hidden layers.</a:t>
            </a:r>
            <a:r>
              <a:rPr lang="en-US"/>
              <a:t> Pooling layer</a:t>
            </a:r>
            <a:endParaRPr/>
          </a:p>
        </p:txBody>
      </p:sp>
      <p:sp>
        <p:nvSpPr>
          <p:cNvPr id="568" name="Google Shape;568;p60"/>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569" name="Google Shape;569;p60"/>
          <p:cNvSpPr txBox="1"/>
          <p:nvPr/>
        </p:nvSpPr>
        <p:spPr>
          <a:xfrm>
            <a:off x="426808" y="868969"/>
            <a:ext cx="5000625" cy="1605915"/>
          </a:xfrm>
          <a:prstGeom prst="rect">
            <a:avLst/>
          </a:prstGeom>
          <a:noFill/>
          <a:ln>
            <a:noFill/>
          </a:ln>
        </p:spPr>
        <p:txBody>
          <a:bodyPr anchorCtr="0" anchor="t" bIns="0" lIns="0" spcFirstLastPara="1" rIns="0" wrap="square" tIns="12050">
            <a:spAutoFit/>
          </a:bodyPr>
          <a:lstStyle/>
          <a:p>
            <a:pPr indent="-190500" lvl="0" marL="227965" marR="30480" rtl="0" algn="l">
              <a:lnSpc>
                <a:spcPct val="100000"/>
              </a:lnSpc>
              <a:spcBef>
                <a:spcPts val="0"/>
              </a:spcBef>
              <a:spcAft>
                <a:spcPts val="0"/>
              </a:spcAft>
              <a:buClr>
                <a:srgbClr val="668E22"/>
              </a:buClr>
              <a:buSzPts val="1200"/>
              <a:buFont typeface="Lucida Sans"/>
              <a:buChar char="►"/>
            </a:pPr>
            <a:r>
              <a:rPr lang="en-US" sz="1200">
                <a:latin typeface="Tahoma"/>
                <a:ea typeface="Tahoma"/>
                <a:cs typeface="Tahoma"/>
                <a:sym typeface="Tahoma"/>
              </a:rPr>
              <a:t>This layer is periodically inserted in CNNs and its main function is to </a:t>
            </a:r>
            <a:r>
              <a:rPr lang="en-US" sz="1200">
                <a:solidFill>
                  <a:srgbClr val="FF6600"/>
                </a:solidFill>
                <a:latin typeface="Tahoma"/>
                <a:ea typeface="Tahoma"/>
                <a:cs typeface="Tahoma"/>
                <a:sym typeface="Tahoma"/>
              </a:rPr>
              <a:t>reduce 	the size of volume </a:t>
            </a:r>
            <a:r>
              <a:rPr lang="en-US" sz="1200">
                <a:latin typeface="Tahoma"/>
                <a:ea typeface="Tahoma"/>
                <a:cs typeface="Tahoma"/>
                <a:sym typeface="Tahoma"/>
              </a:rPr>
              <a:t>which makes the computation fast reduces memory and 	also prevents overfitting.</a:t>
            </a:r>
            <a:endParaRPr sz="1200">
              <a:latin typeface="Tahoma"/>
              <a:ea typeface="Tahoma"/>
              <a:cs typeface="Tahoma"/>
              <a:sym typeface="Tahoma"/>
            </a:endParaRPr>
          </a:p>
          <a:p>
            <a:pPr indent="-190500" lvl="0" marL="228600" rtl="0" algn="l">
              <a:lnSpc>
                <a:spcPct val="100000"/>
              </a:lnSpc>
              <a:spcBef>
                <a:spcPts val="310"/>
              </a:spcBef>
              <a:spcAft>
                <a:spcPts val="0"/>
              </a:spcAft>
              <a:buClr>
                <a:srgbClr val="668E22"/>
              </a:buClr>
              <a:buSzPts val="1200"/>
              <a:buFont typeface="Lucida Sans"/>
              <a:buChar char="►"/>
            </a:pPr>
            <a:r>
              <a:rPr lang="en-US" sz="1200">
                <a:latin typeface="Tahoma"/>
                <a:ea typeface="Tahoma"/>
                <a:cs typeface="Tahoma"/>
                <a:sym typeface="Tahoma"/>
              </a:rPr>
              <a:t>Two common types of pooling layers are </a:t>
            </a:r>
            <a:r>
              <a:rPr lang="en-US" sz="1200">
                <a:solidFill>
                  <a:srgbClr val="FF6600"/>
                </a:solidFill>
                <a:latin typeface="Tahoma"/>
                <a:ea typeface="Tahoma"/>
                <a:cs typeface="Tahoma"/>
                <a:sym typeface="Tahoma"/>
              </a:rPr>
              <a:t>max pooling </a:t>
            </a:r>
            <a:r>
              <a:rPr lang="en-US" sz="1200">
                <a:latin typeface="Tahoma"/>
                <a:ea typeface="Tahoma"/>
                <a:cs typeface="Tahoma"/>
                <a:sym typeface="Tahoma"/>
              </a:rPr>
              <a:t>and </a:t>
            </a:r>
            <a:r>
              <a:rPr lang="en-US" sz="1200">
                <a:solidFill>
                  <a:srgbClr val="FF6600"/>
                </a:solidFill>
                <a:latin typeface="Tahoma"/>
                <a:ea typeface="Tahoma"/>
                <a:cs typeface="Tahoma"/>
                <a:sym typeface="Tahoma"/>
              </a:rPr>
              <a:t>average pooling</a:t>
            </a:r>
            <a:r>
              <a:rPr lang="en-US" sz="1200">
                <a:latin typeface="Tahoma"/>
                <a:ea typeface="Tahoma"/>
                <a:cs typeface="Tahoma"/>
                <a:sym typeface="Tahoma"/>
              </a:rPr>
              <a:t>.</a:t>
            </a:r>
            <a:endParaRPr sz="1200">
              <a:latin typeface="Tahoma"/>
              <a:ea typeface="Tahoma"/>
              <a:cs typeface="Tahoma"/>
              <a:sym typeface="Tahoma"/>
            </a:endParaRPr>
          </a:p>
          <a:p>
            <a:pPr indent="-190500" lvl="0" marL="227965" marR="246379" rtl="0" algn="l">
              <a:lnSpc>
                <a:spcPct val="100000"/>
              </a:lnSpc>
              <a:spcBef>
                <a:spcPts val="305"/>
              </a:spcBef>
              <a:spcAft>
                <a:spcPts val="0"/>
              </a:spcAft>
              <a:buClr>
                <a:srgbClr val="668E22"/>
              </a:buClr>
              <a:buSzPts val="1200"/>
              <a:buFont typeface="Lucida Sans"/>
              <a:buChar char="►"/>
            </a:pPr>
            <a:r>
              <a:rPr lang="en-US" sz="1200">
                <a:latin typeface="Tahoma"/>
                <a:ea typeface="Tahoma"/>
                <a:cs typeface="Tahoma"/>
                <a:sym typeface="Tahoma"/>
              </a:rPr>
              <a:t>Reducing the number of neurons makes it less computationally intensive. 	This is particularly beneficial for handling large images or complex 	architectures.</a:t>
            </a:r>
            <a:endParaRPr sz="1200">
              <a:latin typeface="Tahoma"/>
              <a:ea typeface="Tahoma"/>
              <a:cs typeface="Tahoma"/>
              <a:sym typeface="Tahoma"/>
            </a:endParaRPr>
          </a:p>
          <a:p>
            <a:pPr indent="-190500" lvl="0" marL="228600" rtl="0" algn="l">
              <a:lnSpc>
                <a:spcPct val="100000"/>
              </a:lnSpc>
              <a:spcBef>
                <a:spcPts val="315"/>
              </a:spcBef>
              <a:spcAft>
                <a:spcPts val="0"/>
              </a:spcAft>
              <a:buClr>
                <a:srgbClr val="668E22"/>
              </a:buClr>
              <a:buSzPts val="1200"/>
              <a:buFont typeface="Lucida Sans"/>
              <a:buChar char="►"/>
            </a:pPr>
            <a:r>
              <a:rPr lang="en-US" sz="1200">
                <a:latin typeface="Tahoma"/>
                <a:ea typeface="Tahoma"/>
                <a:cs typeface="Tahoma"/>
                <a:sym typeface="Tahoma"/>
              </a:rPr>
              <a:t>Pooling helps retain essential information by selecting dominant features.</a:t>
            </a:r>
            <a:endParaRPr sz="1200">
              <a:latin typeface="Tahoma"/>
              <a:ea typeface="Tahoma"/>
              <a:cs typeface="Tahoma"/>
              <a:sym typeface="Tahoma"/>
            </a:endParaRPr>
          </a:p>
        </p:txBody>
      </p:sp>
    </p:spTree>
  </p:cSld>
  <p:clrMapOvr>
    <a:masterClrMapping/>
  </p:clrMapOvr>
  <p:transition>
    <p:cut/>
  </p:transition>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61"/>
          <p:cNvSpPr txBox="1"/>
          <p:nvPr>
            <p:ph type="title"/>
          </p:nvPr>
        </p:nvSpPr>
        <p:spPr>
          <a:xfrm>
            <a:off x="68986" y="236849"/>
            <a:ext cx="5194935" cy="832485"/>
          </a:xfrm>
          <a:prstGeom prst="rect">
            <a:avLst/>
          </a:prstGeom>
          <a:noFill/>
          <a:ln>
            <a:noFill/>
          </a:ln>
        </p:spPr>
        <p:txBody>
          <a:bodyPr anchorCtr="0" anchor="t" bIns="0" lIns="0" spcFirstLastPara="1" rIns="0" wrap="square" tIns="15225">
            <a:spAutoFit/>
          </a:bodyPr>
          <a:lstStyle/>
          <a:p>
            <a:pPr indent="0" lvl="0" marL="12700" rtl="0" algn="l">
              <a:lnSpc>
                <a:spcPct val="118823"/>
              </a:lnSpc>
              <a:spcBef>
                <a:spcPts val="0"/>
              </a:spcBef>
              <a:spcAft>
                <a:spcPts val="0"/>
              </a:spcAft>
              <a:buNone/>
            </a:pPr>
            <a:r>
              <a:rPr lang="en-US" u="sng">
                <a:solidFill>
                  <a:schemeClr val="hlink"/>
                </a:solidFill>
                <a:hlinkClick action="ppaction://hlinksldjump" r:id="rId3"/>
              </a:rPr>
              <a:t>Many hidden layers.</a:t>
            </a:r>
            <a:r>
              <a:rPr lang="en-US"/>
              <a:t> Pooling layer</a:t>
            </a:r>
            <a:endParaRPr/>
          </a:p>
          <a:p>
            <a:pPr indent="0" lvl="0" marL="290830" marR="5080" rtl="0" algn="l">
              <a:lnSpc>
                <a:spcPct val="120000"/>
              </a:lnSpc>
              <a:spcBef>
                <a:spcPts val="30"/>
              </a:spcBef>
              <a:spcAft>
                <a:spcPts val="0"/>
              </a:spcAft>
              <a:buNone/>
            </a:pPr>
            <a:r>
              <a:rPr lang="en-US" sz="1200">
                <a:solidFill>
                  <a:srgbClr val="000000"/>
                </a:solidFill>
                <a:latin typeface="Tahoma"/>
                <a:ea typeface="Tahoma"/>
                <a:cs typeface="Tahoma"/>
                <a:sym typeface="Tahoma"/>
              </a:rPr>
              <a:t>Max pooling, for example, captures the most prominent feature (the maximum value) in each region, while average pooling captures the average value, summarizing information within regions.</a:t>
            </a:r>
            <a:endParaRPr sz="1200">
              <a:latin typeface="Tahoma"/>
              <a:ea typeface="Tahoma"/>
              <a:cs typeface="Tahoma"/>
              <a:sym typeface="Tahoma"/>
            </a:endParaRPr>
          </a:p>
        </p:txBody>
      </p:sp>
      <p:pic>
        <p:nvPicPr>
          <p:cNvPr id="575" name="Google Shape;575;p61"/>
          <p:cNvPicPr preferRelativeResize="0"/>
          <p:nvPr/>
        </p:nvPicPr>
        <p:blipFill rotWithShape="1">
          <a:blip r:embed="rId4">
            <a:alphaModFix/>
          </a:blip>
          <a:srcRect b="0" l="0" r="0" t="0"/>
          <a:stretch/>
        </p:blipFill>
        <p:spPr>
          <a:xfrm>
            <a:off x="1517726" y="1194732"/>
            <a:ext cx="2520060" cy="1179773"/>
          </a:xfrm>
          <a:prstGeom prst="rect">
            <a:avLst/>
          </a:prstGeom>
          <a:noFill/>
          <a:ln>
            <a:noFill/>
          </a:ln>
        </p:spPr>
      </p:pic>
      <p:sp>
        <p:nvSpPr>
          <p:cNvPr id="576" name="Google Shape;576;p61"/>
          <p:cNvSpPr txBox="1"/>
          <p:nvPr/>
        </p:nvSpPr>
        <p:spPr>
          <a:xfrm>
            <a:off x="347294" y="2519956"/>
            <a:ext cx="5066665" cy="391160"/>
          </a:xfrm>
          <a:prstGeom prst="rect">
            <a:avLst/>
          </a:prstGeom>
          <a:noFill/>
          <a:ln>
            <a:noFill/>
          </a:ln>
        </p:spPr>
        <p:txBody>
          <a:bodyPr anchorCtr="0" anchor="t" bIns="0" lIns="0" spcFirstLastPara="1" rIns="0" wrap="square" tIns="12050">
            <a:spAutoFit/>
          </a:bodyPr>
          <a:lstStyle/>
          <a:p>
            <a:pPr indent="0" lvl="0" marL="12700" marR="5080" rtl="0" algn="l">
              <a:lnSpc>
                <a:spcPct val="100000"/>
              </a:lnSpc>
              <a:spcBef>
                <a:spcPts val="0"/>
              </a:spcBef>
              <a:spcAft>
                <a:spcPts val="0"/>
              </a:spcAft>
              <a:buNone/>
            </a:pPr>
            <a:r>
              <a:rPr lang="en-US" sz="1200">
                <a:latin typeface="Tahoma"/>
                <a:ea typeface="Tahoma"/>
                <a:cs typeface="Tahoma"/>
                <a:sym typeface="Tahoma"/>
              </a:rPr>
              <a:t>Examples of other pooling functions: L2 norm of the rectangular neighborhood; a weighted average based on the distance from the central pixel.</a:t>
            </a:r>
            <a:endParaRPr sz="1200">
              <a:latin typeface="Tahoma"/>
              <a:ea typeface="Tahoma"/>
              <a:cs typeface="Tahoma"/>
              <a:sym typeface="Tahoma"/>
            </a:endParaRPr>
          </a:p>
        </p:txBody>
      </p:sp>
      <p:sp>
        <p:nvSpPr>
          <p:cNvPr id="577" name="Google Shape;577;p61"/>
          <p:cNvSpPr/>
          <p:nvPr/>
        </p:nvSpPr>
        <p:spPr>
          <a:xfrm>
            <a:off x="359994" y="2941396"/>
            <a:ext cx="2016125" cy="0"/>
          </a:xfrm>
          <a:custGeom>
            <a:rect b="b" l="l" r="r" t="t"/>
            <a:pathLst>
              <a:path extrusionOk="0" h="120000" w="2016125">
                <a:moveTo>
                  <a:pt x="0" y="0"/>
                </a:moveTo>
                <a:lnTo>
                  <a:pt x="2015972" y="0"/>
                </a:lnTo>
              </a:path>
            </a:pathLst>
          </a:custGeom>
          <a:noFill/>
          <a:ln cap="flat" cmpd="sng" w="9525">
            <a:solidFill>
              <a:srgbClr val="00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sz="1800"/>
          </a:p>
        </p:txBody>
      </p:sp>
      <p:sp>
        <p:nvSpPr>
          <p:cNvPr id="578" name="Google Shape;578;p61"/>
          <p:cNvSpPr txBox="1"/>
          <p:nvPr/>
        </p:nvSpPr>
        <p:spPr>
          <a:xfrm>
            <a:off x="575043" y="2994487"/>
            <a:ext cx="3398520" cy="104516"/>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https://towardsdatascience.com/convolutional-neural-networks-explained-9cc5188c4939</a:t>
            </a:r>
            <a:endParaRPr sz="600">
              <a:solidFill>
                <a:srgbClr val="668E22"/>
              </a:solidFill>
              <a:latin typeface="Cambria"/>
              <a:ea typeface="Cambria"/>
              <a:cs typeface="Cambria"/>
              <a:sym typeface="Cambria"/>
            </a:endParaRPr>
          </a:p>
        </p:txBody>
      </p:sp>
      <p:sp>
        <p:nvSpPr>
          <p:cNvPr id="579" name="Google Shape;579;p61"/>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Tree>
  </p:cSld>
  <p:clrMapOvr>
    <a:masterClrMapping/>
  </p:clrMapOvr>
  <p:transition>
    <p:cut/>
  </p:transition>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62"/>
          <p:cNvSpPr txBox="1"/>
          <p:nvPr>
            <p:ph type="title"/>
          </p:nvPr>
        </p:nvSpPr>
        <p:spPr>
          <a:xfrm>
            <a:off x="68986" y="236849"/>
            <a:ext cx="5439410" cy="276999"/>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u="sng">
                <a:solidFill>
                  <a:schemeClr val="hlink"/>
                </a:solidFill>
                <a:hlinkClick action="ppaction://hlinksldjump" r:id="rId3"/>
              </a:rPr>
              <a:t>Many hidden layers.</a:t>
            </a:r>
            <a:r>
              <a:rPr lang="en-US"/>
              <a:t> Fully Connected (FC) Layers</a:t>
            </a:r>
            <a:endParaRPr/>
          </a:p>
        </p:txBody>
      </p:sp>
      <p:sp>
        <p:nvSpPr>
          <p:cNvPr id="585" name="Google Shape;585;p62"/>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586" name="Google Shape;586;p62"/>
          <p:cNvSpPr txBox="1"/>
          <p:nvPr/>
        </p:nvSpPr>
        <p:spPr>
          <a:xfrm>
            <a:off x="439508" y="587245"/>
            <a:ext cx="4964430" cy="2339975"/>
          </a:xfrm>
          <a:prstGeom prst="rect">
            <a:avLst/>
          </a:prstGeom>
          <a:noFill/>
          <a:ln>
            <a:noFill/>
          </a:ln>
        </p:spPr>
        <p:txBody>
          <a:bodyPr anchorCtr="0" anchor="t" bIns="0" lIns="0" spcFirstLastPara="1" rIns="0" wrap="square" tIns="12050">
            <a:spAutoFit/>
          </a:bodyPr>
          <a:lstStyle/>
          <a:p>
            <a:pPr indent="-190500" lvl="0" marL="215265" marR="278765" rtl="0" algn="just">
              <a:lnSpc>
                <a:spcPct val="100000"/>
              </a:lnSpc>
              <a:spcBef>
                <a:spcPts val="0"/>
              </a:spcBef>
              <a:spcAft>
                <a:spcPts val="0"/>
              </a:spcAft>
              <a:buClr>
                <a:srgbClr val="668E22"/>
              </a:buClr>
              <a:buSzPts val="1200"/>
              <a:buFont typeface="Lucida Sans"/>
              <a:buChar char="►"/>
            </a:pPr>
            <a:r>
              <a:rPr lang="en-US" sz="1200">
                <a:latin typeface="Tahoma"/>
                <a:ea typeface="Tahoma"/>
                <a:cs typeface="Tahoma"/>
                <a:sym typeface="Tahoma"/>
              </a:rPr>
              <a:t>After convolution and pooling layers have reduced the input image to a 	smaller, feature-rich representation, FC layers </a:t>
            </a:r>
            <a:r>
              <a:rPr lang="en-US" sz="1200">
                <a:solidFill>
                  <a:srgbClr val="FF6600"/>
                </a:solidFill>
                <a:latin typeface="Tahoma"/>
                <a:ea typeface="Tahoma"/>
                <a:cs typeface="Tahoma"/>
                <a:sym typeface="Tahoma"/>
              </a:rPr>
              <a:t>interpret these features to 	make a prediction</a:t>
            </a:r>
            <a:r>
              <a:rPr lang="en-US" sz="1200">
                <a:latin typeface="Tahoma"/>
                <a:ea typeface="Tahoma"/>
                <a:cs typeface="Tahoma"/>
                <a:sym typeface="Tahoma"/>
              </a:rPr>
              <a:t>.</a:t>
            </a:r>
            <a:endParaRPr sz="1200">
              <a:latin typeface="Tahoma"/>
              <a:ea typeface="Tahoma"/>
              <a:cs typeface="Tahoma"/>
              <a:sym typeface="Tahoma"/>
            </a:endParaRPr>
          </a:p>
          <a:p>
            <a:pPr indent="-190500" lvl="0" marL="215265" marR="17780" rtl="0" algn="just">
              <a:lnSpc>
                <a:spcPct val="100000"/>
              </a:lnSpc>
              <a:spcBef>
                <a:spcPts val="310"/>
              </a:spcBef>
              <a:spcAft>
                <a:spcPts val="0"/>
              </a:spcAft>
              <a:buClr>
                <a:srgbClr val="668E22"/>
              </a:buClr>
              <a:buSzPts val="1200"/>
              <a:buFont typeface="Lucida Sans"/>
              <a:buChar char="►"/>
            </a:pPr>
            <a:r>
              <a:rPr lang="en-US" sz="1200">
                <a:latin typeface="Tahoma"/>
                <a:ea typeface="Tahoma"/>
                <a:cs typeface="Tahoma"/>
                <a:sym typeface="Tahoma"/>
              </a:rPr>
              <a:t>Each neuron in an FC layer is connected to all neurons in the previous layer, 	enabling the network to learn complex combinations of features.</a:t>
            </a:r>
            <a:endParaRPr sz="1200">
              <a:latin typeface="Tahoma"/>
              <a:ea typeface="Tahoma"/>
              <a:cs typeface="Tahoma"/>
              <a:sym typeface="Tahoma"/>
            </a:endParaRPr>
          </a:p>
          <a:p>
            <a:pPr indent="-190500" lvl="0" marL="215265" marR="197485" rtl="0" algn="just">
              <a:lnSpc>
                <a:spcPct val="100000"/>
              </a:lnSpc>
              <a:spcBef>
                <a:spcPts val="310"/>
              </a:spcBef>
              <a:spcAft>
                <a:spcPts val="0"/>
              </a:spcAft>
              <a:buClr>
                <a:srgbClr val="668E22"/>
              </a:buClr>
              <a:buSzPts val="1200"/>
              <a:buFont typeface="Lucida Sans"/>
              <a:buChar char="►"/>
            </a:pPr>
            <a:r>
              <a:rPr lang="en-US" sz="1200">
                <a:latin typeface="Tahoma"/>
                <a:ea typeface="Tahoma"/>
                <a:cs typeface="Tahoma"/>
                <a:sym typeface="Tahoma"/>
              </a:rPr>
              <a:t>FC layers allow the CNN to perform high-level reasoning by weighing and 	combining the abstracted features, helping distinguish between classes or 	predict outputs based on complex patterns.</a:t>
            </a:r>
            <a:endParaRPr sz="1200">
              <a:latin typeface="Tahoma"/>
              <a:ea typeface="Tahoma"/>
              <a:cs typeface="Tahoma"/>
              <a:sym typeface="Tahoma"/>
            </a:endParaRPr>
          </a:p>
          <a:p>
            <a:pPr indent="-190500" lvl="0" marL="215265" marR="33655" rtl="0" algn="l">
              <a:lnSpc>
                <a:spcPct val="100000"/>
              </a:lnSpc>
              <a:spcBef>
                <a:spcPts val="310"/>
              </a:spcBef>
              <a:spcAft>
                <a:spcPts val="0"/>
              </a:spcAft>
              <a:buClr>
                <a:srgbClr val="668E22"/>
              </a:buClr>
              <a:buSzPts val="1200"/>
              <a:buFont typeface="Lucida Sans"/>
              <a:buChar char="►"/>
            </a:pPr>
            <a:r>
              <a:rPr lang="en-US" sz="1200">
                <a:latin typeface="Tahoma"/>
                <a:ea typeface="Tahoma"/>
                <a:cs typeface="Tahoma"/>
                <a:sym typeface="Tahoma"/>
              </a:rPr>
              <a:t>In classification tasks, the final FC layer typically has one neuron per class. 	Each neuron’s output represents the network’s confidence level in the image 	belonging to a specific class, especially when combined with a softmax 	activation for multi-class classification.</a:t>
            </a:r>
            <a:endParaRPr sz="1200">
              <a:latin typeface="Tahoma"/>
              <a:ea typeface="Tahoma"/>
              <a:cs typeface="Tahoma"/>
              <a:sym typeface="Tahoma"/>
            </a:endParaRPr>
          </a:p>
        </p:txBody>
      </p:sp>
    </p:spTree>
  </p:cSld>
  <p:clrMapOvr>
    <a:masterClrMapping/>
  </p:clrMapOvr>
  <p:transition>
    <p:cut/>
  </p:transition>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63"/>
          <p:cNvSpPr txBox="1"/>
          <p:nvPr>
            <p:ph type="title"/>
          </p:nvPr>
        </p:nvSpPr>
        <p:spPr>
          <a:xfrm>
            <a:off x="68986" y="236849"/>
            <a:ext cx="5439410" cy="288290"/>
          </a:xfrm>
          <a:prstGeom prst="rect">
            <a:avLst/>
          </a:prstGeom>
          <a:noFill/>
          <a:ln>
            <a:noFill/>
          </a:ln>
        </p:spPr>
        <p:txBody>
          <a:bodyPr anchorCtr="0" anchor="t" bIns="0" lIns="0" spcFirstLastPara="1" rIns="0" wrap="square" tIns="15225">
            <a:spAutoFit/>
          </a:bodyPr>
          <a:lstStyle/>
          <a:p>
            <a:pPr indent="0" lvl="0" marL="12700" rtl="0" algn="l">
              <a:lnSpc>
                <a:spcPct val="100000"/>
              </a:lnSpc>
              <a:spcBef>
                <a:spcPts val="0"/>
              </a:spcBef>
              <a:spcAft>
                <a:spcPts val="0"/>
              </a:spcAft>
              <a:buNone/>
            </a:pPr>
            <a:r>
              <a:rPr lang="en-US"/>
              <a:t>References</a:t>
            </a:r>
            <a:endParaRPr/>
          </a:p>
        </p:txBody>
      </p:sp>
      <p:sp>
        <p:nvSpPr>
          <p:cNvPr id="592" name="Google Shape;592;p63"/>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593" name="Google Shape;593;p63"/>
          <p:cNvSpPr txBox="1"/>
          <p:nvPr/>
        </p:nvSpPr>
        <p:spPr>
          <a:xfrm>
            <a:off x="477113" y="860114"/>
            <a:ext cx="4194175" cy="1579278"/>
          </a:xfrm>
          <a:prstGeom prst="rect">
            <a:avLst/>
          </a:prstGeom>
          <a:noFill/>
          <a:ln>
            <a:noFill/>
          </a:ln>
        </p:spPr>
        <p:txBody>
          <a:bodyPr anchorCtr="0" anchor="t" bIns="0" lIns="0" spcFirstLastPara="1" rIns="0" wrap="square" tIns="47625">
            <a:spAutoFit/>
          </a:bodyPr>
          <a:lstStyle/>
          <a:p>
            <a:pPr indent="0" lvl="0" marL="38100" rtl="0" algn="l">
              <a:lnSpc>
                <a:spcPct val="100000"/>
              </a:lnSpc>
              <a:spcBef>
                <a:spcPts val="0"/>
              </a:spcBef>
              <a:spcAft>
                <a:spcPts val="0"/>
              </a:spcAft>
              <a:buNone/>
            </a:pPr>
            <a:r>
              <a:rPr baseline="30000" lang="en-US" sz="900">
                <a:solidFill>
                  <a:srgbClr val="668E22"/>
                </a:solidFill>
                <a:latin typeface="Lucida Sans"/>
                <a:ea typeface="Lucida Sans"/>
                <a:cs typeface="Lucida Sans"/>
                <a:sym typeface="Lucida Sans"/>
              </a:rPr>
              <a:t>▶     </a:t>
            </a:r>
            <a:r>
              <a:rPr lang="en-US" sz="600" u="sng">
                <a:solidFill>
                  <a:srgbClr val="668E22"/>
                </a:solidFill>
                <a:latin typeface="Cambria"/>
                <a:ea typeface="Cambria"/>
                <a:cs typeface="Cambria"/>
                <a:sym typeface="Cambria"/>
                <a:hlinkClick r:id="rId3">
                  <a:extLst>
                    <a:ext uri="{A12FA001-AC4F-418D-AE19-62706E023703}">
                      <ahyp:hlinkClr val="tx"/>
                    </a:ext>
                  </a:extLst>
                </a:hlinkClick>
              </a:rPr>
              <a:t>https://www.geeksforgeeks.org/introduction-convolution-neural-network/</a:t>
            </a:r>
            <a:endParaRPr sz="600">
              <a:solidFill>
                <a:srgbClr val="668E22"/>
              </a:solidFill>
              <a:latin typeface="Cambria"/>
              <a:ea typeface="Cambria"/>
              <a:cs typeface="Cambria"/>
              <a:sym typeface="Cambria"/>
            </a:endParaRPr>
          </a:p>
          <a:p>
            <a:pPr indent="0" lvl="0" marL="38100" rtl="0" algn="l">
              <a:lnSpc>
                <a:spcPct val="100000"/>
              </a:lnSpc>
              <a:spcBef>
                <a:spcPts val="275"/>
              </a:spcBef>
              <a:spcAft>
                <a:spcPts val="0"/>
              </a:spcAft>
              <a:buNone/>
            </a:pPr>
            <a:r>
              <a:rPr baseline="30000" lang="en-US" sz="900">
                <a:solidFill>
                  <a:srgbClr val="668E22"/>
                </a:solidFill>
                <a:latin typeface="Lucida Sans"/>
                <a:ea typeface="Lucida Sans"/>
                <a:cs typeface="Lucida Sans"/>
                <a:sym typeface="Lucida Sans"/>
              </a:rPr>
              <a:t>▶   </a:t>
            </a:r>
            <a:r>
              <a:rPr lang="en-US" sz="600" u="sng">
                <a:solidFill>
                  <a:srgbClr val="668E22"/>
                </a:solidFill>
                <a:latin typeface="Cambria"/>
                <a:ea typeface="Cambria"/>
                <a:cs typeface="Cambria"/>
                <a:sym typeface="Cambria"/>
                <a:hlinkClick r:id="rId4">
                  <a:extLst>
                    <a:ext uri="{A12FA001-AC4F-418D-AE19-62706E023703}">
                      <ahyp:hlinkClr val="tx"/>
                    </a:ext>
                  </a:extLst>
                </a:hlinkClick>
              </a:rPr>
              <a:t>https://www.aisafetybook.com/textbook/deep-learning/</a:t>
            </a:r>
            <a:endParaRPr sz="600">
              <a:solidFill>
                <a:srgbClr val="668E22"/>
              </a:solidFill>
              <a:latin typeface="Cambria"/>
              <a:ea typeface="Cambria"/>
              <a:cs typeface="Cambria"/>
              <a:sym typeface="Cambria"/>
            </a:endParaRPr>
          </a:p>
          <a:p>
            <a:pPr indent="0" lvl="0" marL="38100" rtl="0" algn="l">
              <a:lnSpc>
                <a:spcPct val="100000"/>
              </a:lnSpc>
              <a:spcBef>
                <a:spcPts val="280"/>
              </a:spcBef>
              <a:spcAft>
                <a:spcPts val="0"/>
              </a:spcAft>
              <a:buNone/>
            </a:pPr>
            <a:r>
              <a:rPr baseline="30000" lang="en-US" sz="900">
                <a:solidFill>
                  <a:srgbClr val="668E22"/>
                </a:solidFill>
                <a:latin typeface="Lucida Sans"/>
                <a:ea typeface="Lucida Sans"/>
                <a:cs typeface="Lucida Sans"/>
                <a:sym typeface="Lucida Sans"/>
              </a:rPr>
              <a:t>▶   </a:t>
            </a:r>
            <a:r>
              <a:rPr lang="en-US" sz="600" u="sng">
                <a:solidFill>
                  <a:srgbClr val="668E22"/>
                </a:solidFill>
                <a:latin typeface="Cambria"/>
                <a:ea typeface="Cambria"/>
                <a:cs typeface="Cambria"/>
                <a:sym typeface="Cambria"/>
                <a:hlinkClick r:id="rId5">
                  <a:extLst>
                    <a:ext uri="{A12FA001-AC4F-418D-AE19-62706E023703}">
                      <ahyp:hlinkClr val="tx"/>
                    </a:ext>
                  </a:extLst>
                </a:hlinkClick>
              </a:rPr>
              <a:t>https://www.geeksforgeeks.org/deep-learning-tutorial/</a:t>
            </a:r>
            <a:endParaRPr sz="600">
              <a:solidFill>
                <a:srgbClr val="668E22"/>
              </a:solidFill>
              <a:latin typeface="Cambria"/>
              <a:ea typeface="Cambria"/>
              <a:cs typeface="Cambria"/>
              <a:sym typeface="Cambria"/>
            </a:endParaRPr>
          </a:p>
          <a:p>
            <a:pPr indent="0" lvl="0" marL="38100" rtl="0" algn="l">
              <a:lnSpc>
                <a:spcPct val="100000"/>
              </a:lnSpc>
              <a:spcBef>
                <a:spcPts val="275"/>
              </a:spcBef>
              <a:spcAft>
                <a:spcPts val="0"/>
              </a:spcAft>
              <a:buNone/>
            </a:pPr>
            <a:r>
              <a:rPr baseline="30000" lang="en-US" sz="900">
                <a:solidFill>
                  <a:srgbClr val="668E22"/>
                </a:solidFill>
                <a:latin typeface="Lucida Sans"/>
                <a:ea typeface="Lucida Sans"/>
                <a:cs typeface="Lucida Sans"/>
                <a:sym typeface="Lucida Sans"/>
              </a:rPr>
              <a:t>▶  </a:t>
            </a:r>
            <a:r>
              <a:rPr lang="en-US" sz="600" u="sng">
                <a:solidFill>
                  <a:srgbClr val="668E22"/>
                </a:solidFill>
                <a:latin typeface="Cambria"/>
                <a:ea typeface="Cambria"/>
                <a:cs typeface="Cambria"/>
                <a:sym typeface="Cambria"/>
                <a:hlinkClick r:id="rId6">
                  <a:extLst>
                    <a:ext uri="{A12FA001-AC4F-418D-AE19-62706E023703}">
                      <ahyp:hlinkClr val="tx"/>
                    </a:ext>
                  </a:extLst>
                </a:hlinkClick>
              </a:rPr>
              <a:t>http://neuralnetworksanddeeplearning.com/</a:t>
            </a:r>
            <a:endParaRPr sz="600">
              <a:solidFill>
                <a:srgbClr val="668E22"/>
              </a:solidFill>
              <a:latin typeface="Cambria"/>
              <a:ea typeface="Cambria"/>
              <a:cs typeface="Cambria"/>
              <a:sym typeface="Cambria"/>
            </a:endParaRPr>
          </a:p>
          <a:p>
            <a:pPr indent="0" lvl="0" marL="38100" rtl="0" algn="l">
              <a:lnSpc>
                <a:spcPct val="100000"/>
              </a:lnSpc>
              <a:spcBef>
                <a:spcPts val="275"/>
              </a:spcBef>
              <a:spcAft>
                <a:spcPts val="0"/>
              </a:spcAft>
              <a:buNone/>
            </a:pPr>
            <a:r>
              <a:rPr baseline="30000" lang="en-US" sz="900">
                <a:solidFill>
                  <a:srgbClr val="668E22"/>
                </a:solidFill>
                <a:latin typeface="Lucida Sans"/>
                <a:ea typeface="Lucida Sans"/>
                <a:cs typeface="Lucida Sans"/>
                <a:sym typeface="Lucida Sans"/>
              </a:rPr>
              <a:t>▶    </a:t>
            </a:r>
            <a:r>
              <a:rPr lang="en-US" sz="600" u="sng">
                <a:solidFill>
                  <a:srgbClr val="668E22"/>
                </a:solidFill>
                <a:latin typeface="Cambria"/>
                <a:ea typeface="Cambria"/>
                <a:cs typeface="Cambria"/>
                <a:sym typeface="Cambria"/>
                <a:hlinkClick r:id="rId7">
                  <a:extLst>
                    <a:ext uri="{A12FA001-AC4F-418D-AE19-62706E023703}">
                      <ahyp:hlinkClr val="tx"/>
                    </a:ext>
                  </a:extLst>
                </a:hlinkClick>
              </a:rPr>
              <a:t>https://www.saedsayad.com/artificial_neural_network_bkp.htm</a:t>
            </a:r>
            <a:endParaRPr sz="600">
              <a:solidFill>
                <a:srgbClr val="668E22"/>
              </a:solidFill>
              <a:latin typeface="Cambria"/>
              <a:ea typeface="Cambria"/>
              <a:cs typeface="Cambria"/>
              <a:sym typeface="Cambria"/>
            </a:endParaRPr>
          </a:p>
          <a:p>
            <a:pPr indent="0" lvl="0" marL="38100" rtl="0" algn="l">
              <a:lnSpc>
                <a:spcPct val="100000"/>
              </a:lnSpc>
              <a:spcBef>
                <a:spcPts val="275"/>
              </a:spcBef>
              <a:spcAft>
                <a:spcPts val="0"/>
              </a:spcAft>
              <a:buNone/>
            </a:pPr>
            <a:r>
              <a:rPr baseline="30000" lang="en-US" sz="900">
                <a:solidFill>
                  <a:srgbClr val="668E22"/>
                </a:solidFill>
                <a:latin typeface="Lucida Sans"/>
                <a:ea typeface="Lucida Sans"/>
                <a:cs typeface="Lucida Sans"/>
                <a:sym typeface="Lucida Sans"/>
              </a:rPr>
              <a:t>▶   </a:t>
            </a:r>
            <a:r>
              <a:rPr lang="en-US" sz="600" u="sng">
                <a:solidFill>
                  <a:srgbClr val="668E22"/>
                </a:solidFill>
                <a:latin typeface="Cambria"/>
                <a:ea typeface="Cambria"/>
                <a:cs typeface="Cambria"/>
                <a:sym typeface="Cambria"/>
                <a:hlinkClick r:id="rId8">
                  <a:extLst>
                    <a:ext uri="{A12FA001-AC4F-418D-AE19-62706E023703}">
                      <ahyp:hlinkClr val="tx"/>
                    </a:ext>
                  </a:extLst>
                </a:hlinkClick>
              </a:rPr>
              <a:t>https://muneebsa.medium.com/deep-learning-101-lesson-18-image-data-in-machine-vision-d2e07afa1c36</a:t>
            </a:r>
            <a:endParaRPr sz="600">
              <a:solidFill>
                <a:srgbClr val="668E22"/>
              </a:solidFill>
              <a:latin typeface="Cambria"/>
              <a:ea typeface="Cambria"/>
              <a:cs typeface="Cambria"/>
              <a:sym typeface="Cambria"/>
            </a:endParaRPr>
          </a:p>
          <a:p>
            <a:pPr indent="0" lvl="0" marL="38100" rtl="0" algn="l">
              <a:lnSpc>
                <a:spcPct val="100000"/>
              </a:lnSpc>
              <a:spcBef>
                <a:spcPts val="280"/>
              </a:spcBef>
              <a:spcAft>
                <a:spcPts val="0"/>
              </a:spcAft>
              <a:buNone/>
            </a:pPr>
            <a:r>
              <a:rPr baseline="30000" lang="en-US" sz="900">
                <a:solidFill>
                  <a:srgbClr val="668E22"/>
                </a:solidFill>
                <a:latin typeface="Lucida Sans"/>
                <a:ea typeface="Lucida Sans"/>
                <a:cs typeface="Lucida Sans"/>
                <a:sym typeface="Lucida Sans"/>
              </a:rPr>
              <a:t>▶   </a:t>
            </a:r>
            <a:r>
              <a:rPr lang="en-US" sz="600" u="sng">
                <a:solidFill>
                  <a:srgbClr val="668E22"/>
                </a:solidFill>
                <a:latin typeface="Cambria"/>
                <a:ea typeface="Cambria"/>
                <a:cs typeface="Cambria"/>
                <a:sym typeface="Cambria"/>
                <a:hlinkClick r:id="rId9">
                  <a:extLst>
                    <a:ext uri="{A12FA001-AC4F-418D-AE19-62706E023703}">
                      <ahyp:hlinkClr val="tx"/>
                    </a:ext>
                  </a:extLst>
                </a:hlinkClick>
              </a:rPr>
              <a:t>https://www.v7labs.com/blog/image-annotation-guide</a:t>
            </a:r>
            <a:endParaRPr sz="600">
              <a:solidFill>
                <a:srgbClr val="668E22"/>
              </a:solidFill>
              <a:latin typeface="Cambria"/>
              <a:ea typeface="Cambria"/>
              <a:cs typeface="Cambria"/>
              <a:sym typeface="Cambria"/>
            </a:endParaRPr>
          </a:p>
          <a:p>
            <a:pPr indent="0" lvl="0" marL="38100" rtl="0" algn="l">
              <a:lnSpc>
                <a:spcPct val="100000"/>
              </a:lnSpc>
              <a:spcBef>
                <a:spcPts val="275"/>
              </a:spcBef>
              <a:spcAft>
                <a:spcPts val="0"/>
              </a:spcAft>
              <a:buNone/>
            </a:pPr>
            <a:r>
              <a:rPr baseline="30000" lang="en-US" sz="900">
                <a:solidFill>
                  <a:srgbClr val="668E22"/>
                </a:solidFill>
                <a:latin typeface="Lucida Sans"/>
                <a:ea typeface="Lucida Sans"/>
                <a:cs typeface="Lucida Sans"/>
                <a:sym typeface="Lucida Sans"/>
              </a:rPr>
              <a:t>▶   </a:t>
            </a:r>
            <a:r>
              <a:rPr lang="en-US" sz="600" u="sng">
                <a:solidFill>
                  <a:srgbClr val="668E22"/>
                </a:solidFill>
                <a:latin typeface="Cambria"/>
                <a:ea typeface="Cambria"/>
                <a:cs typeface="Cambria"/>
                <a:sym typeface="Cambria"/>
                <a:hlinkClick r:id="rId10">
                  <a:extLst>
                    <a:ext uri="{A12FA001-AC4F-418D-AE19-62706E023703}">
                      <ahyp:hlinkClr val="tx"/>
                    </a:ext>
                  </a:extLst>
                </a:hlinkClick>
              </a:rPr>
              <a:t>https://www.cloudfactory.com/image-annotation-guide</a:t>
            </a:r>
            <a:endParaRPr sz="600">
              <a:solidFill>
                <a:srgbClr val="668E22"/>
              </a:solidFill>
              <a:latin typeface="Cambria"/>
              <a:ea typeface="Cambria"/>
              <a:cs typeface="Cambria"/>
              <a:sym typeface="Cambria"/>
            </a:endParaRPr>
          </a:p>
          <a:p>
            <a:pPr indent="0" lvl="0" marL="38100" rtl="0" algn="l">
              <a:lnSpc>
                <a:spcPct val="100000"/>
              </a:lnSpc>
              <a:spcBef>
                <a:spcPts val="275"/>
              </a:spcBef>
              <a:spcAft>
                <a:spcPts val="0"/>
              </a:spcAft>
              <a:buNone/>
            </a:pPr>
            <a:r>
              <a:rPr baseline="30000" lang="en-US" sz="900">
                <a:solidFill>
                  <a:srgbClr val="668E22"/>
                </a:solidFill>
                <a:latin typeface="Lucida Sans"/>
                <a:ea typeface="Lucida Sans"/>
                <a:cs typeface="Lucida Sans"/>
                <a:sym typeface="Lucida Sans"/>
              </a:rPr>
              <a:t>▶   </a:t>
            </a:r>
            <a:r>
              <a:rPr lang="en-US" sz="600" u="sng">
                <a:solidFill>
                  <a:srgbClr val="668E22"/>
                </a:solidFill>
                <a:latin typeface="Cambria"/>
                <a:ea typeface="Cambria"/>
                <a:cs typeface="Cambria"/>
                <a:sym typeface="Cambria"/>
                <a:hlinkClick r:id="rId11">
                  <a:extLst>
                    <a:ext uri="{A12FA001-AC4F-418D-AE19-62706E023703}">
                      <ahyp:hlinkClr val="tx"/>
                    </a:ext>
                  </a:extLst>
                </a:hlinkClick>
              </a:rPr>
              <a:t>https://www.v7labs.com/blog/cross-entropy-loss-guide</a:t>
            </a:r>
            <a:endParaRPr sz="600">
              <a:solidFill>
                <a:srgbClr val="668E22"/>
              </a:solidFill>
              <a:latin typeface="Cambria"/>
              <a:ea typeface="Cambria"/>
              <a:cs typeface="Cambria"/>
              <a:sym typeface="Cambria"/>
            </a:endParaRPr>
          </a:p>
          <a:p>
            <a:pPr indent="0" lvl="0" marL="38100" rtl="0" algn="l">
              <a:lnSpc>
                <a:spcPct val="100000"/>
              </a:lnSpc>
              <a:spcBef>
                <a:spcPts val="275"/>
              </a:spcBef>
              <a:spcAft>
                <a:spcPts val="0"/>
              </a:spcAft>
              <a:buNone/>
            </a:pPr>
            <a:r>
              <a:rPr baseline="30000" lang="en-US" sz="900">
                <a:solidFill>
                  <a:srgbClr val="668E22"/>
                </a:solidFill>
                <a:latin typeface="Lucida Sans"/>
                <a:ea typeface="Lucida Sans"/>
                <a:cs typeface="Lucida Sans"/>
                <a:sym typeface="Lucida Sans"/>
              </a:rPr>
              <a:t>▶   </a:t>
            </a:r>
            <a:r>
              <a:rPr lang="en-US" sz="600" u="sng">
                <a:solidFill>
                  <a:srgbClr val="668E22"/>
                </a:solidFill>
                <a:latin typeface="Cambria"/>
                <a:ea typeface="Cambria"/>
                <a:cs typeface="Cambria"/>
                <a:sym typeface="Cambria"/>
                <a:hlinkClick r:id="rId12">
                  <a:extLst>
                    <a:ext uri="{A12FA001-AC4F-418D-AE19-62706E023703}">
                      <ahyp:hlinkClr val="tx"/>
                    </a:ext>
                  </a:extLst>
                </a:hlinkClick>
              </a:rPr>
              <a:t>https://www.v7labs.com/blog/confusion-matrix-guide</a:t>
            </a:r>
            <a:endParaRPr sz="600">
              <a:solidFill>
                <a:srgbClr val="668E22"/>
              </a:solidFill>
              <a:latin typeface="Cambria"/>
              <a:ea typeface="Cambria"/>
              <a:cs typeface="Cambria"/>
              <a:sym typeface="Cambria"/>
            </a:endParaRPr>
          </a:p>
          <a:p>
            <a:pPr indent="0" lvl="0" marL="38100" rtl="0" algn="l">
              <a:lnSpc>
                <a:spcPct val="100000"/>
              </a:lnSpc>
              <a:spcBef>
                <a:spcPts val="280"/>
              </a:spcBef>
              <a:spcAft>
                <a:spcPts val="0"/>
              </a:spcAft>
              <a:buNone/>
            </a:pPr>
            <a:r>
              <a:rPr baseline="30000" lang="en-US" sz="900">
                <a:solidFill>
                  <a:srgbClr val="668E22"/>
                </a:solidFill>
                <a:latin typeface="Lucida Sans"/>
                <a:ea typeface="Lucida Sans"/>
                <a:cs typeface="Lucida Sans"/>
                <a:sym typeface="Lucida Sans"/>
              </a:rPr>
              <a:t>▶    </a:t>
            </a:r>
            <a:r>
              <a:rPr lang="en-US" sz="600" u="sng">
                <a:solidFill>
                  <a:srgbClr val="668E22"/>
                </a:solidFill>
                <a:latin typeface="Cambria"/>
                <a:ea typeface="Cambria"/>
                <a:cs typeface="Cambria"/>
                <a:sym typeface="Cambria"/>
                <a:hlinkClick r:id="rId13">
                  <a:extLst>
                    <a:ext uri="{A12FA001-AC4F-418D-AE19-62706E023703}">
                      <ahyp:hlinkClr val="tx"/>
                    </a:ext>
                  </a:extLst>
                </a:hlinkClick>
              </a:rPr>
              <a:t>https://www.geeksforgeeks.org/convolutional-neural-network-cnn-architectures/</a:t>
            </a:r>
            <a:endParaRPr sz="600">
              <a:solidFill>
                <a:srgbClr val="668E22"/>
              </a:solidFill>
              <a:latin typeface="Cambria"/>
              <a:ea typeface="Cambria"/>
              <a:cs typeface="Cambria"/>
              <a:sym typeface="Cambria"/>
            </a:endParaRPr>
          </a:p>
          <a:p>
            <a:pPr indent="0" lvl="0" marL="38100" rtl="0" algn="l">
              <a:lnSpc>
                <a:spcPct val="100000"/>
              </a:lnSpc>
              <a:spcBef>
                <a:spcPts val="275"/>
              </a:spcBef>
              <a:spcAft>
                <a:spcPts val="0"/>
              </a:spcAft>
              <a:buNone/>
            </a:pPr>
            <a:r>
              <a:rPr baseline="30000" lang="en-US" sz="900">
                <a:solidFill>
                  <a:srgbClr val="668E22"/>
                </a:solidFill>
                <a:latin typeface="Lucida Sans"/>
                <a:ea typeface="Lucida Sans"/>
                <a:cs typeface="Lucida Sans"/>
                <a:sym typeface="Lucida Sans"/>
              </a:rPr>
              <a:t>▶     </a:t>
            </a:r>
            <a:r>
              <a:rPr lang="en-US" sz="600" u="sng">
                <a:solidFill>
                  <a:srgbClr val="668E22"/>
                </a:solidFill>
                <a:latin typeface="Cambria"/>
                <a:ea typeface="Cambria"/>
                <a:cs typeface="Cambria"/>
                <a:sym typeface="Cambria"/>
                <a:hlinkClick r:id="rId14">
                  <a:extLst>
                    <a:ext uri="{A12FA001-AC4F-418D-AE19-62706E023703}">
                      <ahyp:hlinkClr val="tx"/>
                    </a:ext>
                  </a:extLst>
                </a:hlinkClick>
              </a:rPr>
              <a:t>https://towardsdatascience.com/convolutional-neural-networks-explained-9cc5188c4939</a:t>
            </a:r>
            <a:endParaRPr sz="600">
              <a:solidFill>
                <a:srgbClr val="668E22"/>
              </a:solidFill>
              <a:latin typeface="Cambria"/>
              <a:ea typeface="Cambria"/>
              <a:cs typeface="Cambria"/>
              <a:sym typeface="Cambria"/>
            </a:endParaRPr>
          </a:p>
        </p:txBody>
      </p:sp>
    </p:spTree>
  </p:cSld>
  <p:clrMapOvr>
    <a:masterClrMapping/>
  </p:clrMapOvr>
  <p:transition>
    <p:cut/>
  </p:transition>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97" name="Shape 597"/>
        <p:cNvGrpSpPr/>
        <p:nvPr/>
      </p:nvGrpSpPr>
      <p:grpSpPr>
        <a:xfrm>
          <a:off x="0" y="0"/>
          <a:ext cx="0" cy="0"/>
          <a:chOff x="0" y="0"/>
          <a:chExt cx="0" cy="0"/>
        </a:xfrm>
      </p:grpSpPr>
      <p:pic>
        <p:nvPicPr>
          <p:cNvPr id="598" name="Google Shape;598;p64"/>
          <p:cNvPicPr preferRelativeResize="0"/>
          <p:nvPr/>
        </p:nvPicPr>
        <p:blipFill rotWithShape="1">
          <a:blip r:embed="rId3">
            <a:alphaModFix/>
          </a:blip>
          <a:srcRect b="0" l="0" r="0" t="0"/>
          <a:stretch/>
        </p:blipFill>
        <p:spPr>
          <a:xfrm>
            <a:off x="0" y="7"/>
            <a:ext cx="5759622" cy="3239787"/>
          </a:xfrm>
          <a:prstGeom prst="rect">
            <a:avLst/>
          </a:prstGeom>
          <a:noFill/>
          <a:ln>
            <a:noFill/>
          </a:ln>
        </p:spPr>
      </p:pic>
      <p:sp>
        <p:nvSpPr>
          <p:cNvPr id="599" name="Google Shape;599;p64"/>
          <p:cNvSpPr txBox="1"/>
          <p:nvPr>
            <p:ph type="title"/>
          </p:nvPr>
        </p:nvSpPr>
        <p:spPr>
          <a:xfrm>
            <a:off x="704440" y="98425"/>
            <a:ext cx="2522220" cy="782955"/>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b="1" lang="en-US" sz="2450">
                <a:latin typeface="Gill Sans"/>
                <a:ea typeface="Gill Sans"/>
                <a:cs typeface="Gill Sans"/>
                <a:sym typeface="Gill Sans"/>
              </a:rPr>
              <a:t>Neural Networks.</a:t>
            </a:r>
            <a:endParaRPr sz="2450">
              <a:latin typeface="Gill Sans"/>
              <a:ea typeface="Gill Sans"/>
              <a:cs typeface="Gill Sans"/>
              <a:sym typeface="Gill Sans"/>
            </a:endParaRPr>
          </a:p>
          <a:p>
            <a:pPr indent="0" lvl="0" marL="271780" rtl="0" algn="l">
              <a:lnSpc>
                <a:spcPct val="100000"/>
              </a:lnSpc>
              <a:spcBef>
                <a:spcPts val="50"/>
              </a:spcBef>
              <a:spcAft>
                <a:spcPts val="0"/>
              </a:spcAft>
              <a:buNone/>
            </a:pPr>
            <a:r>
              <a:rPr b="1" lang="en-US" sz="2450">
                <a:latin typeface="Gill Sans"/>
                <a:ea typeface="Gill Sans"/>
                <a:cs typeface="Gill Sans"/>
                <a:sym typeface="Gill Sans"/>
              </a:rPr>
              <a:t>Deep Learning</a:t>
            </a:r>
            <a:endParaRPr sz="2450">
              <a:latin typeface="Gill Sans"/>
              <a:ea typeface="Gill Sans"/>
              <a:cs typeface="Gill Sans"/>
              <a:sym typeface="Gill Sans"/>
            </a:endParaRPr>
          </a:p>
        </p:txBody>
      </p:sp>
      <p:sp>
        <p:nvSpPr>
          <p:cNvPr id="600" name="Google Shape;600;p64"/>
          <p:cNvSpPr txBox="1"/>
          <p:nvPr>
            <p:ph idx="12" type="sldNum"/>
          </p:nvPr>
        </p:nvSpPr>
        <p:spPr>
          <a:xfrm>
            <a:off x="5412689" y="3125241"/>
            <a:ext cx="279730" cy="102235"/>
          </a:xfrm>
          <a:prstGeom prst="rect">
            <a:avLst/>
          </a:prstGeom>
          <a:noFill/>
          <a:ln>
            <a:noFill/>
          </a:ln>
        </p:spPr>
        <p:txBody>
          <a:bodyPr anchorCtr="0" anchor="t" bIns="0" lIns="0" spcFirstLastPara="1" rIns="0" wrap="square" tIns="0">
            <a:spAutoFit/>
          </a:bodyPr>
          <a:lstStyle/>
          <a:p>
            <a:pPr indent="0" lvl="0" marL="38100" rtl="0" algn="l">
              <a:lnSpc>
                <a:spcPct val="112500"/>
              </a:lnSpc>
              <a:spcBef>
                <a:spcPts val="0"/>
              </a:spcBef>
              <a:spcAft>
                <a:spcPts val="0"/>
              </a:spcAft>
              <a:buNone/>
            </a:pPr>
            <a:fld id="{00000000-1234-1234-1234-123412341234}" type="slidenum">
              <a:rPr lang="en-US"/>
              <a:t>‹#›</a:t>
            </a:fld>
            <a:r>
              <a:rPr lang="en-US"/>
              <a:t> / 64</a:t>
            </a:r>
            <a:endParaRPr/>
          </a:p>
        </p:txBody>
      </p:sp>
      <p:sp>
        <p:nvSpPr>
          <p:cNvPr id="601" name="Google Shape;601;p64"/>
          <p:cNvSpPr txBox="1"/>
          <p:nvPr/>
        </p:nvSpPr>
        <p:spPr>
          <a:xfrm>
            <a:off x="1063752" y="1985453"/>
            <a:ext cx="2192020" cy="998855"/>
          </a:xfrm>
          <a:prstGeom prst="rect">
            <a:avLst/>
          </a:prstGeom>
          <a:noFill/>
          <a:ln>
            <a:noFill/>
          </a:ln>
        </p:spPr>
        <p:txBody>
          <a:bodyPr anchorCtr="0" anchor="t" bIns="0" lIns="0" spcFirstLastPara="1" rIns="0" wrap="square" tIns="11425">
            <a:spAutoFit/>
          </a:bodyPr>
          <a:lstStyle/>
          <a:p>
            <a:pPr indent="0" lvl="0" marL="0" rtl="0" algn="ctr">
              <a:lnSpc>
                <a:spcPct val="100000"/>
              </a:lnSpc>
              <a:spcBef>
                <a:spcPts val="0"/>
              </a:spcBef>
              <a:spcAft>
                <a:spcPts val="0"/>
              </a:spcAft>
              <a:buNone/>
            </a:pPr>
            <a:r>
              <a:rPr lang="en-US" sz="1100">
                <a:latin typeface="Gill Sans"/>
                <a:ea typeface="Gill Sans"/>
                <a:cs typeface="Gill Sans"/>
                <a:sym typeface="Gill Sans"/>
              </a:rPr>
              <a:t>Kristina Sutiene and Liepa Bikulciene</a:t>
            </a:r>
            <a:endParaRPr sz="1100">
              <a:latin typeface="Gill Sans"/>
              <a:ea typeface="Gill Sans"/>
              <a:cs typeface="Gill Sans"/>
              <a:sym typeface="Gill Sans"/>
            </a:endParaRPr>
          </a:p>
          <a:p>
            <a:pPr indent="0" lvl="0" marL="229234" marR="221615" rtl="0" algn="ctr">
              <a:lnSpc>
                <a:spcPct val="258000"/>
              </a:lnSpc>
              <a:spcBef>
                <a:spcPts val="315"/>
              </a:spcBef>
              <a:spcAft>
                <a:spcPts val="0"/>
              </a:spcAft>
              <a:buNone/>
            </a:pPr>
            <a:r>
              <a:rPr lang="en-US" sz="1000">
                <a:latin typeface="Gill Sans"/>
                <a:ea typeface="Gill Sans"/>
                <a:cs typeface="Gill Sans"/>
                <a:sym typeface="Gill Sans"/>
              </a:rPr>
              <a:t>Kaunas University of Technology Athens, Greece</a:t>
            </a:r>
            <a:endParaRPr sz="1000">
              <a:latin typeface="Gill Sans"/>
              <a:ea typeface="Gill Sans"/>
              <a:cs typeface="Gill Sans"/>
              <a:sym typeface="Gill Sans"/>
            </a:endParaRPr>
          </a:p>
          <a:p>
            <a:pPr indent="0" lvl="0" marL="635" rtl="0" algn="ctr">
              <a:lnSpc>
                <a:spcPct val="88000"/>
              </a:lnSpc>
              <a:spcBef>
                <a:spcPts val="0"/>
              </a:spcBef>
              <a:spcAft>
                <a:spcPts val="0"/>
              </a:spcAft>
              <a:buNone/>
            </a:pPr>
            <a:r>
              <a:rPr lang="en-US" sz="1000">
                <a:latin typeface="Gill Sans"/>
                <a:ea typeface="Gill Sans"/>
                <a:cs typeface="Gill Sans"/>
                <a:sym typeface="Gill Sans"/>
              </a:rPr>
              <a:t>Nov 18-22, 2024</a:t>
            </a:r>
            <a:endParaRPr sz="1000">
              <a:latin typeface="Gill Sans"/>
              <a:ea typeface="Gill Sans"/>
              <a:cs typeface="Gill Sans"/>
              <a:sym typeface="Gill Sans"/>
            </a:endParaRPr>
          </a:p>
        </p:txBody>
      </p:sp>
    </p:spTree>
  </p:cSld>
  <p:clrMapOvr>
    <a:masterClrMapping/>
  </p:clrMapOvr>
  <p:transition>
    <p:cut/>
  </p:transition>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2024-11-26T15:36:22Z</dcterms:created>
  <dc:creator>Kristina Sutiene and Liepa Bikulciene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2024-11-14T00:00:00Z</vt:filetime>
  </property>
  <property fmtid="{D5CDD505-2E9C-101B-9397-08002B2CF9AE}" pid="3" name="Creator">
    <vt:lpwstr>LaTeX with Beamer class</vt:lpwstr>
  </property>
  <property fmtid="{D5CDD505-2E9C-101B-9397-08002B2CF9AE}" pid="4" name="LastSaved">
    <vt:filetime>2024-11-26T00:00:00Z</vt:filetime>
  </property>
  <property fmtid="{D5CDD505-2E9C-101B-9397-08002B2CF9AE}" pid="5" name="PTEX.Fullbanner">
    <vt:lpwstr>This is pdfTeX, Version 3.141592653-2.6-1.40.26 (TeX Live 2024) kpathsea version 6.4.0</vt:lpwstr>
  </property>
  <property fmtid="{D5CDD505-2E9C-101B-9397-08002B2CF9AE}" pid="6" name="Producer">
    <vt:lpwstr>pdfTeX-1.40.26</vt:lpwstr>
  </property>
</Properties>
</file>